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77" r:id="rId6"/>
    <p:sldId id="278" r:id="rId7"/>
    <p:sldId id="27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6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19BDE7-A437-45F6-B498-E956D6FA690D}" type="datetimeFigureOut">
              <a:rPr lang="en-US" smtClean="0"/>
              <a:t>1/2/2003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6B1B40-9A2B-42A4-A34A-2CEAEB1715D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Reliability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0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Reliability is the probability that a failure may not occur in a given time interval.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a unit or product is the probability that the unit performs its intended function adequately for a given period of time under stated operating conditions or environment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389120"/>
          </a:xfrm>
        </p:spPr>
        <p:txBody>
          <a:bodyPr/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reliability definition stresses four elements namely: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Probability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Intended function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lvl="0">
              <a:buFont typeface="Wingdings" pitchFamily="2" charset="2"/>
              <a:buChar char="Ø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Operating conditions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25880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the time till the failure of the unit occurs, then the probability that it will not fail in a given environment before time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R(t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) = P(T&gt;t).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Thus reliability is always a function of time. Since it is a probability, its numerical value is always between 1 &amp; 0,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i.e.</a:t>
            </a:r>
          </a:p>
          <a:p>
            <a:pPr marL="0" indent="0"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R(0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) =1, R(∞) =0.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Reliability engineering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Reliability engineering is an engineering field, that deals with the study of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Many types of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engineering fields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employ reliability engineers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use the tools and methodology of reliability engineering. For example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System engineers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Mechanical engineers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Automotive engineers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Electronic engineers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Reliability engineering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5913"/>
            <a:ext cx="8153400" cy="54864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Reliability engineers rely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heavily 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:-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Statistics 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Probability theory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 theory.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Many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engineering techniques are used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 Engineering:-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 Prediction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Thermal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Management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Reliability Testing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Accelerated Life Testing.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Reliability Program Plan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Reliability engineering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Functions:-</a:t>
            </a:r>
          </a:p>
          <a:p>
            <a:pPr lvl="1"/>
            <a:r>
              <a:rPr lang="en-US" dirty="0" smtClean="0"/>
              <a:t>Develop the reliability requirements for the product</a:t>
            </a:r>
          </a:p>
          <a:p>
            <a:pPr lvl="1"/>
            <a:r>
              <a:rPr lang="en-US" dirty="0" smtClean="0"/>
              <a:t>Establish an adequate reliability program</a:t>
            </a:r>
          </a:p>
          <a:p>
            <a:pPr lvl="1"/>
            <a:r>
              <a:rPr lang="en-US" dirty="0" smtClean="0"/>
              <a:t>Perform appropriate analyses and tasks to ensure the product will meet its requirements.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757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latin typeface="Times New Roman" pitchFamily="18" charset="0"/>
                <a:cs typeface="Times New Roman" pitchFamily="18" charset="0"/>
              </a:rPr>
            </a:b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Quality of a device is the degree of conformance to applicable specifications and workmanship standards.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not concerned with the elements of time and environment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smtClean="0"/>
              <a:t>An </a:t>
            </a:r>
            <a:r>
              <a:rPr lang="en-US" sz="2800" dirty="0"/>
              <a:t>equipment which has undergone all quality tests may not necessarily be more reliable.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9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intended function of the device is related to the quality.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 electric generator is expected to provide an output of 5 kW at 220 V under certain conditions, then 5 kW output at 220 V is the intended function of the generator.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deviation in either of these output parameters will be termed as the failure of the generator.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08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Reliability And 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Quality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Reliability is the ability of the unit to maintain its quality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under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specified condition for a specified time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Quality is the ability of the unit to maintain its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properties under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specified condition for  a specified time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Reliability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concerned with the performance of 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product over its entire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lifetime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uality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control 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concerned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the performance of a product 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point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time, usually  during the manufacturing process.</a:t>
            </a:r>
          </a:p>
        </p:txBody>
      </p:sp>
    </p:spTree>
    <p:extLst>
      <p:ext uri="{BB962C8B-B14F-4D97-AF65-F5344CB8AC3E}">
        <p14:creationId xmlns:p14="http://schemas.microsoft.com/office/powerpoint/2010/main" val="12156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389120"/>
          </a:xfrm>
        </p:spPr>
        <p:txBody>
          <a:bodyPr/>
          <a:lstStyle/>
          <a:p>
            <a:pPr lvl="0"/>
            <a:r>
              <a:rPr lang="en-US" dirty="0"/>
              <a:t>Quality is associated with the manufacture whereas reliability is primarily associated with the design. </a:t>
            </a:r>
          </a:p>
          <a:p>
            <a:r>
              <a:rPr lang="en-US" dirty="0"/>
              <a:t>One can build a reliable complex system using less reliable elements but it is impossible to construct a “good” quality system from ”poor” quality elements.</a:t>
            </a:r>
          </a:p>
        </p:txBody>
      </p:sp>
    </p:spTree>
    <p:extLst>
      <p:ext uri="{BB962C8B-B14F-4D97-AF65-F5344CB8AC3E}">
        <p14:creationId xmlns:p14="http://schemas.microsoft.com/office/powerpoint/2010/main" val="367326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 failure is the partial or total loss or change in those properties of a device in such a way that its functioning is seriously impeded or completely stopped.</a:t>
            </a:r>
          </a:p>
          <a:p>
            <a:r>
              <a:rPr lang="en-US" dirty="0"/>
              <a:t>Some components have well defined failures: others do not</a:t>
            </a:r>
            <a:r>
              <a:rPr lang="en-US" dirty="0" smtClean="0"/>
              <a:t>.</a:t>
            </a:r>
          </a:p>
          <a:p>
            <a:pPr lvl="0"/>
            <a:r>
              <a:rPr lang="en-US" dirty="0"/>
              <a:t>The concept of failures and their details help in the evaluation of the quantitative reliability of the device.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8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Failure Modes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Failures </a:t>
            </a:r>
            <a:r>
              <a:rPr lang="en-US" dirty="0" smtClean="0"/>
              <a:t>can </a:t>
            </a:r>
            <a:r>
              <a:rPr lang="en-US" dirty="0"/>
              <a:t>be grouped into different modes depending upon the nature of failure. 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Early  failures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Catastrophic failures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Wear-out failure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4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Bath-tub curve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A typical curve depicting the above three modes of failure is </a:t>
            </a:r>
            <a:r>
              <a:rPr lang="en-US" dirty="0" smtClean="0"/>
              <a:t>called </a:t>
            </a:r>
            <a:r>
              <a:rPr lang="en-US" dirty="0"/>
              <a:t>as the </a:t>
            </a:r>
            <a:r>
              <a:rPr lang="en-US" i="1" dirty="0"/>
              <a:t>bath-tub</a:t>
            </a:r>
            <a:r>
              <a:rPr lang="en-US" dirty="0"/>
              <a:t> curve (due to its shape).</a:t>
            </a:r>
          </a:p>
          <a:p>
            <a:pPr lvl="0"/>
            <a:r>
              <a:rPr lang="en-US" dirty="0"/>
              <a:t>The bathtub curve is widely used in reliability engineering.</a:t>
            </a:r>
          </a:p>
          <a:p>
            <a:pPr lvl="0"/>
            <a:r>
              <a:rPr lang="en-US" dirty="0"/>
              <a:t>It describes a particular form of the hazard function which comprises three parts: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The first part is a decreasing failure rate, known as early failures.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The second part is a constant failure rate, known as random failures.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/>
              <a:t>The third part is an increasing failure rate, known as wear-out failures.</a:t>
            </a:r>
          </a:p>
        </p:txBody>
      </p:sp>
    </p:spTree>
    <p:extLst>
      <p:ext uri="{BB962C8B-B14F-4D97-AF65-F5344CB8AC3E}">
        <p14:creationId xmlns:p14="http://schemas.microsoft.com/office/powerpoint/2010/main" val="34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Bath-tub curve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22" y="1828799"/>
            <a:ext cx="6958478" cy="453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0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Bracket 5"/>
          <p:cNvSpPr/>
          <p:nvPr/>
        </p:nvSpPr>
        <p:spPr>
          <a:xfrm rot="5400000">
            <a:off x="3214739" y="-90540"/>
            <a:ext cx="2362199" cy="7267679"/>
          </a:xfrm>
          <a:prstGeom prst="rightBracket">
            <a:avLst>
              <a:gd name="adj" fmla="val 61706"/>
            </a:avLst>
          </a:prstGeom>
          <a:ln w="3175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-1714500" y="2933700"/>
            <a:ext cx="495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62000" y="5334000"/>
            <a:ext cx="80010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95300" y="4610100"/>
            <a:ext cx="3276600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991100" y="4610100"/>
            <a:ext cx="3276600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62000" y="4953000"/>
            <a:ext cx="13716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4953000"/>
            <a:ext cx="44958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6362700" y="4533900"/>
            <a:ext cx="3429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629400" y="4953000"/>
            <a:ext cx="14478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4400" y="20574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Infant</a:t>
            </a:r>
          </a:p>
          <a:p>
            <a:r>
              <a:rPr lang="en-US" sz="2400" dirty="0" smtClean="0"/>
              <a:t>Mortality</a:t>
            </a:r>
          </a:p>
          <a:p>
            <a:r>
              <a:rPr lang="en-US" sz="2400" dirty="0" smtClean="0"/>
              <a:t>failures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743200" y="2438400"/>
            <a:ext cx="33528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/>
              <a:t>catastrophic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failure rate</a:t>
            </a:r>
          </a:p>
          <a:p>
            <a:pPr algn="ctr"/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6705600" y="2133600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Wear-out</a:t>
            </a:r>
          </a:p>
          <a:p>
            <a:r>
              <a:rPr lang="en-US" sz="2400" dirty="0" smtClean="0"/>
              <a:t>failures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-1606034" y="2641313"/>
            <a:ext cx="4038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Failure Rate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2514600" y="57150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Time</a:t>
            </a:r>
            <a:endParaRPr lang="en-US" sz="4000" dirty="0"/>
          </a:p>
        </p:txBody>
      </p:sp>
      <p:sp>
        <p:nvSpPr>
          <p:cNvPr id="30" name="TextBox 29"/>
          <p:cNvSpPr txBox="1"/>
          <p:nvPr/>
        </p:nvSpPr>
        <p:spPr>
          <a:xfrm>
            <a:off x="1447800" y="5334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Bath-tub curve</a:t>
            </a:r>
            <a:endParaRPr lang="en-US" sz="4800" b="1" dirty="0">
              <a:solidFill>
                <a:schemeClr val="tx2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Causes of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Poor design(component or system)</a:t>
            </a:r>
          </a:p>
          <a:p>
            <a:pPr lvl="0"/>
            <a:r>
              <a:rPr lang="en-US" dirty="0"/>
              <a:t>Wrong manufacturing techniques</a:t>
            </a:r>
          </a:p>
          <a:p>
            <a:pPr lvl="0"/>
            <a:r>
              <a:rPr lang="en-US" dirty="0"/>
              <a:t>Lack of total knowledge and experience</a:t>
            </a:r>
          </a:p>
          <a:p>
            <a:pPr lvl="0"/>
            <a:r>
              <a:rPr lang="en-US" dirty="0"/>
              <a:t>Complexity of </a:t>
            </a:r>
            <a:r>
              <a:rPr lang="en-US" dirty="0" smtClean="0"/>
              <a:t>equipment</a:t>
            </a:r>
            <a:endParaRPr lang="en-US" dirty="0"/>
          </a:p>
          <a:p>
            <a:pPr lvl="0"/>
            <a:r>
              <a:rPr lang="en-US" dirty="0"/>
              <a:t>Poor maintenance policies</a:t>
            </a:r>
          </a:p>
          <a:p>
            <a:pPr lvl="0"/>
            <a:r>
              <a:rPr lang="en-US" dirty="0"/>
              <a:t>Organizational rigidity and complexity</a:t>
            </a:r>
          </a:p>
          <a:p>
            <a:pPr lvl="0"/>
            <a:r>
              <a:rPr lang="en-US" dirty="0"/>
              <a:t>Human </a:t>
            </a:r>
            <a:r>
              <a:rPr lang="en-US" dirty="0" smtClean="0"/>
              <a:t>errors.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9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a performance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indice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associated with equipments on which maintenance operation is performed.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the probability that a  failed equipment is restored to operable conditions in a specified time (called down-time) when the maintenance is performed under stated conditions.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6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389120"/>
          </a:xfrm>
        </p:spPr>
        <p:txBody>
          <a:bodyPr/>
          <a:lstStyle/>
          <a:p>
            <a:pPr lvl="0"/>
            <a:r>
              <a:rPr lang="en-US" dirty="0"/>
              <a:t>It is also defined as the probability that failed equipment will be repaired within time t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/>
              <a:t>It is a function of repair time.</a:t>
            </a:r>
          </a:p>
          <a:p>
            <a:pPr lvl="0"/>
            <a:r>
              <a:rPr lang="en-US" dirty="0"/>
              <a:t>It is concerned with how long the equipment is down.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7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Availability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It is the probability of time during which the equipment is available for use.</a:t>
            </a:r>
          </a:p>
          <a:p>
            <a:pPr lvl="0"/>
            <a:r>
              <a:rPr lang="en-US" dirty="0"/>
              <a:t>It is also defined as the probability that equipment is operating at time t.</a:t>
            </a:r>
          </a:p>
          <a:p>
            <a:pPr lvl="0"/>
            <a:r>
              <a:rPr lang="en-US" dirty="0"/>
              <a:t>It indicates the status of equipment at time t.</a:t>
            </a:r>
          </a:p>
          <a:p>
            <a:pPr lvl="0"/>
            <a:r>
              <a:rPr lang="en-US" dirty="0"/>
              <a:t>It is a performance index of maintained equipments.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56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89120"/>
          </a:xfrm>
        </p:spPr>
        <p:txBody>
          <a:bodyPr/>
          <a:lstStyle/>
          <a:p>
            <a:pPr lvl="0"/>
            <a:r>
              <a:rPr lang="en-US" dirty="0"/>
              <a:t>It is always associated with the concept of maintainability and integrates both reliability and maintainability parameters and depends on number of failures that occurs and how quickly faults are rectified.</a:t>
            </a:r>
          </a:p>
          <a:p>
            <a:pPr lvl="0"/>
            <a:r>
              <a:rPr lang="en-US" dirty="0"/>
              <a:t>It is expressed as: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</a:t>
            </a:r>
            <a:r>
              <a:rPr lang="en-US" dirty="0" smtClean="0"/>
              <a:t>Availability </a:t>
            </a:r>
            <a:r>
              <a:rPr lang="en-US" dirty="0"/>
              <a:t>=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Uptime---the actual period for which the equipment is available for use.</a:t>
            </a:r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3667125"/>
            <a:ext cx="2500159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29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MTTF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Mean Time To Failure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a mean time until a design's or component's first failure, or disruption in the operation of the product, process, procedure, or design</a:t>
            </a:r>
          </a:p>
        </p:txBody>
      </p:sp>
    </p:spTree>
    <p:extLst>
      <p:ext uri="{BB962C8B-B14F-4D97-AF65-F5344CB8AC3E}">
        <p14:creationId xmlns:p14="http://schemas.microsoft.com/office/powerpoint/2010/main" val="158420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MTBF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Mean Time Between Failures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predicted elapsed time between inherent failures of a system during operation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definition of MTBF depends on the definition of what is considered a system failure.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65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MTTR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Mean Time To Repair, Restore, Respond Or Replace.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average time taken to put a defective component or system back in working order.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time taken to restore the system back to normalcy includes the period of diagnosis of the problem as well as its rectification.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8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5369594</TotalTime>
  <Words>839</Words>
  <Application>Microsoft Office PowerPoint</Application>
  <PresentationFormat>On-screen Show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Reliability</vt:lpstr>
      <vt:lpstr>Reliability</vt:lpstr>
      <vt:lpstr>PowerPoint Presentation</vt:lpstr>
      <vt:lpstr>PowerPoint Presentation</vt:lpstr>
      <vt:lpstr>Reliability engineering</vt:lpstr>
      <vt:lpstr>Reliability engineering</vt:lpstr>
      <vt:lpstr>Reliability engineering</vt:lpstr>
      <vt:lpstr>Quality </vt:lpstr>
      <vt:lpstr>PowerPoint Presentation</vt:lpstr>
      <vt:lpstr>Reliability And Quality</vt:lpstr>
      <vt:lpstr>PowerPoint Presentation</vt:lpstr>
      <vt:lpstr>Failure</vt:lpstr>
      <vt:lpstr>Failure Modes</vt:lpstr>
      <vt:lpstr>Bath-tub curve</vt:lpstr>
      <vt:lpstr>Bath-tub curve</vt:lpstr>
      <vt:lpstr>PowerPoint Presentation</vt:lpstr>
      <vt:lpstr>Causes of failures</vt:lpstr>
      <vt:lpstr>Maintainability</vt:lpstr>
      <vt:lpstr>PowerPoint Presentation</vt:lpstr>
      <vt:lpstr>Availability</vt:lpstr>
      <vt:lpstr>PowerPoint Presentation</vt:lpstr>
      <vt:lpstr>MTTF</vt:lpstr>
      <vt:lpstr>MTBF</vt:lpstr>
      <vt:lpstr>MTTR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</dc:creator>
  <cp:lastModifiedBy>INST</cp:lastModifiedBy>
  <cp:revision>25</cp:revision>
  <dcterms:created xsi:type="dcterms:W3CDTF">2003-01-02T08:09:14Z</dcterms:created>
  <dcterms:modified xsi:type="dcterms:W3CDTF">2003-01-02T09:43:25Z</dcterms:modified>
</cp:coreProperties>
</file>