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6" r:id="rId2"/>
    <p:sldId id="259" r:id="rId3"/>
    <p:sldId id="257" r:id="rId4"/>
    <p:sldId id="258" r:id="rId5"/>
    <p:sldId id="260" r:id="rId6"/>
    <p:sldId id="261" r:id="rId7"/>
    <p:sldId id="263" r:id="rId8"/>
    <p:sldId id="264" r:id="rId9"/>
    <p:sldId id="268" r:id="rId10"/>
    <p:sldId id="269" r:id="rId11"/>
    <p:sldId id="265" r:id="rId12"/>
    <p:sldId id="262" r:id="rId13"/>
    <p:sldId id="270" r:id="rId14"/>
    <p:sldId id="266" r:id="rId15"/>
    <p:sldId id="271" r:id="rId16"/>
    <p:sldId id="267" r:id="rId17"/>
    <p:sldId id="272" r:id="rId18"/>
    <p:sldId id="273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4" d="100"/>
          <a:sy n="54" d="100"/>
        </p:scale>
        <p:origin x="-966" y="-4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92ECE4-331A-4639-BBC9-5B784257A77E}" type="datetimeFigureOut">
              <a:rPr lang="en-US" smtClean="0"/>
              <a:t>1/2/2003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F643E9-ECFF-49E7-A982-79FAF9582D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9623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dirty="0" smtClean="0">
                <a:latin typeface="Bell MT" pitchFamily="18" charset="0"/>
              </a:rPr>
              <a:t>Through System Engineering you apply knowledge, reason &amp; judgment to arrive at a solution. That solution is your product.</a:t>
            </a:r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4C09C218-C276-401F-994F-33A476ACD613}" type="slidenum">
              <a:rPr lang="en-US" smtClean="0"/>
              <a:pPr eaLnBrk="1" hangingPunct="1"/>
              <a:t>5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dirty="0" smtClean="0">
                <a:latin typeface="Bell MT" pitchFamily="18" charset="0"/>
              </a:rPr>
              <a:t>Feedback loops within the block diagram demonstrate the iterative nature of System Engineering. Iteration refines the perspective of the problem, corrects mistakes and reduces the unknowns. </a:t>
            </a:r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E400BE1-D3F0-4E55-89CB-7299823384B2}" type="slidenum">
              <a:rPr lang="en-US" smtClean="0"/>
              <a:pPr eaLnBrk="1" hangingPunct="1"/>
              <a:t>8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F643E9-ECFF-49E7-A982-79FAF9582D0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816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548DE-D8E8-47D2-84C9-17417034C54E}" type="datetimeFigureOut">
              <a:rPr lang="en-US" smtClean="0"/>
              <a:t>1/2/2003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4DB39-3F67-4B90-962F-A1A701068DF4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548DE-D8E8-47D2-84C9-17417034C54E}" type="datetimeFigureOut">
              <a:rPr lang="en-US" smtClean="0"/>
              <a:t>1/2/2003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4DB39-3F67-4B90-962F-A1A701068DF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548DE-D8E8-47D2-84C9-17417034C54E}" type="datetimeFigureOut">
              <a:rPr lang="en-US" smtClean="0"/>
              <a:t>1/2/2003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4DB39-3F67-4B90-962F-A1A701068DF4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548DE-D8E8-47D2-84C9-17417034C54E}" type="datetimeFigureOut">
              <a:rPr lang="en-US" smtClean="0"/>
              <a:t>1/2/2003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4DB39-3F67-4B90-962F-A1A701068DF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548DE-D8E8-47D2-84C9-17417034C54E}" type="datetimeFigureOut">
              <a:rPr lang="en-US" smtClean="0"/>
              <a:t>1/2/2003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4DB39-3F67-4B90-962F-A1A701068DF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548DE-D8E8-47D2-84C9-17417034C54E}" type="datetimeFigureOut">
              <a:rPr lang="en-US" smtClean="0"/>
              <a:t>1/2/2003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4DB39-3F67-4B90-962F-A1A701068DF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548DE-D8E8-47D2-84C9-17417034C54E}" type="datetimeFigureOut">
              <a:rPr lang="en-US" smtClean="0"/>
              <a:t>1/2/2003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4DB39-3F67-4B90-962F-A1A701068DF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548DE-D8E8-47D2-84C9-17417034C54E}" type="datetimeFigureOut">
              <a:rPr lang="en-US" smtClean="0"/>
              <a:t>1/2/2003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4DB39-3F67-4B90-962F-A1A701068DF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548DE-D8E8-47D2-84C9-17417034C54E}" type="datetimeFigureOut">
              <a:rPr lang="en-US" smtClean="0"/>
              <a:t>1/2/2003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C94DB39-3F67-4B90-962F-A1A701068DF4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548DE-D8E8-47D2-84C9-17417034C54E}" type="datetimeFigureOut">
              <a:rPr lang="en-US" smtClean="0"/>
              <a:t>1/2/2003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4DB39-3F67-4B90-962F-A1A701068DF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548DE-D8E8-47D2-84C9-17417034C54E}" type="datetimeFigureOut">
              <a:rPr lang="en-US" smtClean="0"/>
              <a:t>1/2/2003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4DB39-3F67-4B90-962F-A1A701068DF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61548DE-D8E8-47D2-84C9-17417034C54E}" type="datetimeFigureOut">
              <a:rPr lang="en-US" smtClean="0"/>
              <a:t>1/2/2003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C94DB39-3F67-4B90-962F-A1A701068DF4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5400" dirty="0">
                <a:latin typeface="Bell MT" pitchFamily="18" charset="0"/>
              </a:rPr>
              <a:t>System Engineering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1764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0800000" flipV="1">
            <a:off x="533400" y="5638800"/>
            <a:ext cx="8229600" cy="9906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Examples of electronic devices, appliances &amp; instruments.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1" name="Content Placeholder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9000" contrast="3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228600"/>
            <a:ext cx="6019800" cy="5181600"/>
          </a:xfrm>
        </p:spPr>
      </p:pic>
    </p:spTree>
    <p:extLst>
      <p:ext uri="{BB962C8B-B14F-4D97-AF65-F5344CB8AC3E}">
        <p14:creationId xmlns:p14="http://schemas.microsoft.com/office/powerpoint/2010/main" val="1210535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85800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System engineering</a:t>
            </a:r>
            <a:br>
              <a:rPr lang="en-US" sz="4400" dirty="0">
                <a:latin typeface="Times New Roman" pitchFamily="18" charset="0"/>
                <a:cs typeface="Times New Roman" pitchFamily="18" charset="0"/>
              </a:rPr>
            </a:b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The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the development of electronic instrument should be a systematic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effort called System engineering</a:t>
            </a: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System engineering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is an approach ,an </a:t>
            </a:r>
            <a:r>
              <a:rPr lang="en-US" sz="2800" dirty="0">
                <a:latin typeface="Bell MT" pitchFamily="18" charset="0"/>
              </a:rPr>
              <a:t>a</a:t>
            </a:r>
            <a:r>
              <a:rPr lang="en-US" sz="2800" dirty="0" smtClean="0">
                <a:latin typeface="Bell MT" pitchFamily="18" charset="0"/>
              </a:rPr>
              <a:t>ttitude </a:t>
            </a:r>
            <a:r>
              <a:rPr lang="en-US" sz="2800" dirty="0">
                <a:latin typeface="Bell MT" pitchFamily="18" charset="0"/>
              </a:rPr>
              <a:t>&amp; loose set of methods for solving </a:t>
            </a:r>
            <a:r>
              <a:rPr lang="en-US" sz="2800" dirty="0" smtClean="0">
                <a:latin typeface="Bell MT" pitchFamily="18" charset="0"/>
              </a:rPr>
              <a:t>complex </a:t>
            </a:r>
            <a:r>
              <a:rPr lang="en-US" sz="2800" dirty="0">
                <a:latin typeface="Bell MT" pitchFamily="18" charset="0"/>
              </a:rPr>
              <a:t>p</a:t>
            </a:r>
            <a:r>
              <a:rPr lang="en-US" sz="2800" dirty="0" smtClean="0">
                <a:latin typeface="Bell MT" pitchFamily="18" charset="0"/>
              </a:rPr>
              <a:t>roblems.</a:t>
            </a:r>
          </a:p>
          <a:p>
            <a:r>
              <a:rPr lang="en-US" sz="2800" dirty="0" smtClean="0">
                <a:latin typeface="Bell MT" pitchFamily="18" charset="0"/>
              </a:rPr>
              <a:t>Approach </a:t>
            </a:r>
            <a:r>
              <a:rPr lang="en-US" sz="2800" dirty="0">
                <a:latin typeface="Bell MT" pitchFamily="18" charset="0"/>
              </a:rPr>
              <a:t>towards electronic instrument to clarify interaction between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system</a:t>
            </a:r>
            <a:r>
              <a:rPr lang="en-US" sz="2800" dirty="0">
                <a:latin typeface="Bell MT" pitchFamily="18" charset="0"/>
              </a:rPr>
              <a:t> components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30490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>
                <a:latin typeface="Bell MT" pitchFamily="18" charset="0"/>
              </a:rPr>
              <a:t>Helps to bound electronic components including hardware, software, environmental influence &amp; human </a:t>
            </a:r>
            <a:r>
              <a:rPr lang="en-US" sz="2800" dirty="0" smtClean="0">
                <a:latin typeface="Bell MT" pitchFamily="18" charset="0"/>
              </a:rPr>
              <a:t>operators.</a:t>
            </a:r>
          </a:p>
          <a:p>
            <a:r>
              <a:rPr lang="en-US" sz="2800" dirty="0" smtClean="0">
                <a:latin typeface="Bell MT" pitchFamily="18" charset="0"/>
              </a:rPr>
              <a:t>Provides </a:t>
            </a:r>
            <a:r>
              <a:rPr lang="en-US" sz="2800" dirty="0">
                <a:latin typeface="Bell MT" pitchFamily="18" charset="0"/>
              </a:rPr>
              <a:t>a framework to develop a product within short duration &amp; lowest cost.</a:t>
            </a:r>
            <a:r>
              <a:rPr lang="en-US" dirty="0">
                <a:latin typeface="Bell MT" pitchFamily="18" charset="0"/>
              </a:rPr>
              <a:t/>
            </a:r>
            <a:br>
              <a:rPr lang="en-US" dirty="0">
                <a:latin typeface="Bell MT" pitchFamily="18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5215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6202363"/>
          </a:xfrm>
        </p:spPr>
        <p:txBody>
          <a:bodyPr/>
          <a:lstStyle/>
          <a:p>
            <a:pPr eaLnBrk="1" hangingPunct="1"/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>
                <a:latin typeface="Bell MT" pitchFamily="18" charset="0"/>
              </a:rPr>
              <a:t/>
            </a:r>
            <a:br>
              <a:rPr lang="en-US" smtClean="0">
                <a:latin typeface="Bell MT" pitchFamily="18" charset="0"/>
              </a:rPr>
            </a:br>
            <a:r>
              <a:rPr lang="en-US" smtClean="0"/>
              <a:t/>
            </a:r>
            <a:br>
              <a:rPr lang="en-US" smtClean="0"/>
            </a:br>
            <a:endParaRPr lang="en-US" smtClean="0"/>
          </a:p>
        </p:txBody>
      </p:sp>
      <p:sp>
        <p:nvSpPr>
          <p:cNvPr id="3" name="Oval 2"/>
          <p:cNvSpPr/>
          <p:nvPr/>
        </p:nvSpPr>
        <p:spPr>
          <a:xfrm>
            <a:off x="4876800" y="2819400"/>
            <a:ext cx="2286000" cy="6858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ysClr val="windowText" lastClr="000000"/>
                </a:solidFill>
                <a:latin typeface="Bell MT" pitchFamily="18" charset="0"/>
              </a:rPr>
              <a:t>Solution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143000" y="685800"/>
            <a:ext cx="2971800" cy="6096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chemeClr val="tx1"/>
                </a:solidFill>
                <a:latin typeface="Bell MT" pitchFamily="18" charset="0"/>
              </a:rPr>
              <a:t>Knowledge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066800" y="2895600"/>
            <a:ext cx="2895600" cy="6096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chemeClr val="tx1"/>
                </a:solidFill>
                <a:latin typeface="Bell MT" pitchFamily="18" charset="0"/>
              </a:rPr>
              <a:t>Reason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066800" y="5105400"/>
            <a:ext cx="2819400" cy="6096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chemeClr val="tx1"/>
                </a:solidFill>
                <a:latin typeface="Bell MT" pitchFamily="18" charset="0"/>
              </a:rPr>
              <a:t>Judgment</a:t>
            </a:r>
          </a:p>
        </p:txBody>
      </p:sp>
      <p:cxnSp>
        <p:nvCxnSpPr>
          <p:cNvPr id="10" name="Straight Arrow Connector 9"/>
          <p:cNvCxnSpPr>
            <a:stCxn id="4" idx="3"/>
            <a:endCxn id="3" idx="1"/>
          </p:cNvCxnSpPr>
          <p:nvPr/>
        </p:nvCxnSpPr>
        <p:spPr>
          <a:xfrm>
            <a:off x="4114800" y="990600"/>
            <a:ext cx="1096963" cy="192881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7" idx="3"/>
            <a:endCxn id="3" idx="2"/>
          </p:cNvCxnSpPr>
          <p:nvPr/>
        </p:nvCxnSpPr>
        <p:spPr>
          <a:xfrm flipV="1">
            <a:off x="3962400" y="3162300"/>
            <a:ext cx="914400" cy="381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8" idx="3"/>
            <a:endCxn id="3" idx="3"/>
          </p:cNvCxnSpPr>
          <p:nvPr/>
        </p:nvCxnSpPr>
        <p:spPr>
          <a:xfrm flipV="1">
            <a:off x="3886200" y="3405188"/>
            <a:ext cx="1325563" cy="200501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4800600" y="4800600"/>
            <a:ext cx="2819400" cy="83820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ysClr val="windowText" lastClr="000000"/>
                </a:solidFill>
                <a:latin typeface="Bell MT" pitchFamily="18" charset="0"/>
              </a:rPr>
              <a:t>PRODUCT</a:t>
            </a:r>
          </a:p>
        </p:txBody>
      </p:sp>
      <p:sp>
        <p:nvSpPr>
          <p:cNvPr id="30" name="Down Arrow 29"/>
          <p:cNvSpPr/>
          <p:nvPr/>
        </p:nvSpPr>
        <p:spPr>
          <a:xfrm>
            <a:off x="5791200" y="3505200"/>
            <a:ext cx="609600" cy="1295400"/>
          </a:xfrm>
          <a:prstGeom prst="down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733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>
                <a:latin typeface="Bell MT" pitchFamily="18" charset="0"/>
              </a:rPr>
              <a:t>In </a:t>
            </a:r>
            <a:r>
              <a:rPr lang="en-US" sz="2800" dirty="0">
                <a:latin typeface="Bell MT" pitchFamily="18" charset="0"/>
              </a:rPr>
              <a:t>Unpredictable circumstances </a:t>
            </a:r>
            <a:r>
              <a:rPr lang="en-US" sz="2800" dirty="0" smtClean="0">
                <a:latin typeface="Bell MT" pitchFamily="18" charset="0"/>
              </a:rPr>
              <a:t>where the interaction can not be absolutely defined you must</a:t>
            </a:r>
            <a:r>
              <a:rPr lang="en-US" sz="2800" b="1" dirty="0" smtClean="0">
                <a:latin typeface="Bell MT" pitchFamily="18" charset="0"/>
              </a:rPr>
              <a:t> </a:t>
            </a:r>
            <a:r>
              <a:rPr lang="en-US" sz="2800" dirty="0" smtClean="0">
                <a:latin typeface="Bell MT" pitchFamily="18" charset="0"/>
              </a:rPr>
              <a:t>bound </a:t>
            </a:r>
            <a:r>
              <a:rPr lang="en-US" sz="2800" dirty="0">
                <a:latin typeface="Bell MT" pitchFamily="18" charset="0"/>
              </a:rPr>
              <a:t>&amp; reduce the unknowns through Experimentation</a:t>
            </a:r>
            <a:r>
              <a:rPr lang="en-US" dirty="0" smtClean="0">
                <a:latin typeface="Bell MT" pitchFamily="18" charset="0"/>
              </a:rPr>
              <a:t>.</a:t>
            </a:r>
            <a:r>
              <a:rPr lang="en-US" sz="2400" dirty="0">
                <a:latin typeface="Bell MT" pitchFamily="18" charset="0"/>
              </a:rPr>
              <a:t> </a:t>
            </a:r>
            <a:endParaRPr lang="en-US" sz="2400" dirty="0" smtClean="0">
              <a:latin typeface="Bell MT" pitchFamily="18" charset="0"/>
            </a:endParaRPr>
          </a:p>
          <a:p>
            <a:r>
              <a:rPr lang="en-US" sz="2800" dirty="0" smtClean="0">
                <a:latin typeface="Bell MT" pitchFamily="18" charset="0"/>
              </a:rPr>
              <a:t>Though the Unpredictable circumstances are normal and lead to mistakes and failure you can learn from them.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11885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eaLnBrk="1" hangingPunct="1"/>
            <a:r>
              <a:rPr lang="en-US" sz="4000" b="1" dirty="0" smtClean="0">
                <a:latin typeface="Bell MT" pitchFamily="18" charset="0"/>
              </a:rPr>
              <a:t>Single best solution does not exist.</a:t>
            </a:r>
          </a:p>
        </p:txBody>
      </p:sp>
      <p:sp>
        <p:nvSpPr>
          <p:cNvPr id="11267" name="Subtitl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eaLnBrk="1" hangingPunct="1"/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Therefore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system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engineering-</a:t>
            </a:r>
          </a:p>
          <a:p>
            <a:pPr algn="l" eaLnBrk="1" hangingPunct="1">
              <a:buFont typeface="Wingdings" pitchFamily="2" charset="2"/>
              <a:buChar char="ü"/>
            </a:pP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evaluates diff parameters,</a:t>
            </a:r>
          </a:p>
          <a:p>
            <a:pPr algn="l" eaLnBrk="1" hangingPunct="1">
              <a:buFont typeface="Wingdings" pitchFamily="2" charset="2"/>
              <a:buChar char="ü"/>
            </a:pP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balances priorities among requirements,</a:t>
            </a:r>
          </a:p>
          <a:p>
            <a:pPr algn="l" eaLnBrk="1" hangingPunct="1">
              <a:buFont typeface="Wingdings" pitchFamily="2" charset="2"/>
              <a:buChar char="ü"/>
            </a:pP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synthesizes a solution,</a:t>
            </a:r>
          </a:p>
          <a:p>
            <a:pPr algn="l" eaLnBrk="1" hangingPunct="1">
              <a:buFont typeface="Wingdings" pitchFamily="2" charset="2"/>
              <a:buChar char="ü"/>
            </a:pP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measures the effectiveness of the solution.</a:t>
            </a:r>
          </a:p>
          <a:p>
            <a:pPr eaLnBrk="1" hangingPunct="1">
              <a:buFont typeface="Wingdings" pitchFamily="2" charset="2"/>
              <a:buChar char="ü"/>
            </a:pPr>
            <a:endParaRPr lang="en-US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4658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400800"/>
            <a:ext cx="8229600" cy="258763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Top view of a project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581400" y="152400"/>
            <a:ext cx="1600200" cy="3810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ysClr val="windowText" lastClr="000000"/>
                </a:solidFill>
                <a:latin typeface="Bell MT" pitchFamily="18" charset="0"/>
              </a:rPr>
              <a:t>Concepts</a:t>
            </a:r>
          </a:p>
        </p:txBody>
      </p:sp>
      <p:sp>
        <p:nvSpPr>
          <p:cNvPr id="5" name="Rectangle 4"/>
          <p:cNvSpPr/>
          <p:nvPr/>
        </p:nvSpPr>
        <p:spPr>
          <a:xfrm>
            <a:off x="3352800" y="838200"/>
            <a:ext cx="2057400" cy="3810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ysClr val="windowText" lastClr="000000"/>
                </a:solidFill>
                <a:latin typeface="Bell MT" pitchFamily="18" charset="0"/>
              </a:rPr>
              <a:t>Requirements</a:t>
            </a:r>
          </a:p>
        </p:txBody>
      </p:sp>
      <p:sp>
        <p:nvSpPr>
          <p:cNvPr id="6" name="Rectangle 5"/>
          <p:cNvSpPr/>
          <p:nvPr/>
        </p:nvSpPr>
        <p:spPr>
          <a:xfrm>
            <a:off x="2895600" y="1447800"/>
            <a:ext cx="29718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ysClr val="windowText" lastClr="000000"/>
                </a:solidFill>
                <a:latin typeface="Bell MT" pitchFamily="18" charset="0"/>
              </a:rPr>
              <a:t>Design development</a:t>
            </a:r>
          </a:p>
        </p:txBody>
      </p:sp>
      <p:sp>
        <p:nvSpPr>
          <p:cNvPr id="7" name="Rectangle 6"/>
          <p:cNvSpPr/>
          <p:nvPr/>
        </p:nvSpPr>
        <p:spPr>
          <a:xfrm>
            <a:off x="3886200" y="2362200"/>
            <a:ext cx="990600" cy="3810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latin typeface="Bell MT" pitchFamily="18" charset="0"/>
              </a:rPr>
              <a:t>Test</a:t>
            </a:r>
          </a:p>
        </p:txBody>
      </p:sp>
      <p:sp>
        <p:nvSpPr>
          <p:cNvPr id="8" name="Rectangle 7"/>
          <p:cNvSpPr/>
          <p:nvPr/>
        </p:nvSpPr>
        <p:spPr>
          <a:xfrm>
            <a:off x="3352800" y="3124200"/>
            <a:ext cx="2057400" cy="3810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latin typeface="Bell MT" pitchFamily="18" charset="0"/>
              </a:rPr>
              <a:t>Verification</a:t>
            </a:r>
            <a:endParaRPr lang="en-US" sz="2400" dirty="0">
              <a:solidFill>
                <a:sysClr val="windowText" lastClr="00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352800" y="3886200"/>
            <a:ext cx="2057400" cy="3810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latin typeface="Bell MT" pitchFamily="18" charset="0"/>
              </a:rPr>
              <a:t>Installation</a:t>
            </a:r>
            <a:endParaRPr lang="en-US" sz="2400" dirty="0">
              <a:solidFill>
                <a:sysClr val="windowText" lastClr="00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667000" y="4800600"/>
            <a:ext cx="3429000" cy="3810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latin typeface="Bell MT" pitchFamily="18" charset="0"/>
              </a:rPr>
              <a:t>Maintenance</a:t>
            </a:r>
            <a:r>
              <a:rPr lang="en-US" dirty="0">
                <a:latin typeface="Bell MT" pitchFamily="18" charset="0"/>
              </a:rPr>
              <a:t> </a:t>
            </a:r>
            <a:r>
              <a:rPr lang="en-US" sz="2400" b="1" dirty="0">
                <a:latin typeface="Bell MT" pitchFamily="18" charset="0"/>
              </a:rPr>
              <a:t>&amp; support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581400" y="5562600"/>
            <a:ext cx="1600200" cy="4572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latin typeface="Bell MT" pitchFamily="18" charset="0"/>
              </a:rPr>
              <a:t>Disposal</a:t>
            </a:r>
          </a:p>
        </p:txBody>
      </p:sp>
      <p:cxnSp>
        <p:nvCxnSpPr>
          <p:cNvPr id="13" name="Straight Arrow Connector 12"/>
          <p:cNvCxnSpPr>
            <a:stCxn id="4" idx="2"/>
            <a:endCxn id="5" idx="0"/>
          </p:cNvCxnSpPr>
          <p:nvPr/>
        </p:nvCxnSpPr>
        <p:spPr>
          <a:xfrm rot="5400000">
            <a:off x="4229101" y="685800"/>
            <a:ext cx="304800" cy="317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5" idx="2"/>
            <a:endCxn id="6" idx="0"/>
          </p:cNvCxnSpPr>
          <p:nvPr/>
        </p:nvCxnSpPr>
        <p:spPr>
          <a:xfrm rot="5400000">
            <a:off x="4267201" y="1333500"/>
            <a:ext cx="228600" cy="317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6" idx="2"/>
            <a:endCxn id="7" idx="0"/>
          </p:cNvCxnSpPr>
          <p:nvPr/>
        </p:nvCxnSpPr>
        <p:spPr>
          <a:xfrm rot="5400000">
            <a:off x="4229101" y="2209800"/>
            <a:ext cx="304800" cy="317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7" idx="2"/>
            <a:endCxn id="8" idx="0"/>
          </p:cNvCxnSpPr>
          <p:nvPr/>
        </p:nvCxnSpPr>
        <p:spPr>
          <a:xfrm rot="5400000">
            <a:off x="4191001" y="2933700"/>
            <a:ext cx="381000" cy="317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>
            <a:stCxn id="8" idx="2"/>
            <a:endCxn id="9" idx="0"/>
          </p:cNvCxnSpPr>
          <p:nvPr/>
        </p:nvCxnSpPr>
        <p:spPr>
          <a:xfrm rot="5400000">
            <a:off x="4191001" y="3695700"/>
            <a:ext cx="381000" cy="317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6" name="Straight Arrow Connector 85"/>
          <p:cNvCxnSpPr>
            <a:stCxn id="9" idx="2"/>
            <a:endCxn id="10" idx="0"/>
          </p:cNvCxnSpPr>
          <p:nvPr/>
        </p:nvCxnSpPr>
        <p:spPr>
          <a:xfrm rot="5400000">
            <a:off x="4114801" y="4533900"/>
            <a:ext cx="533400" cy="317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6" name="Straight Arrow Connector 95"/>
          <p:cNvCxnSpPr>
            <a:stCxn id="10" idx="2"/>
            <a:endCxn id="11" idx="0"/>
          </p:cNvCxnSpPr>
          <p:nvPr/>
        </p:nvCxnSpPr>
        <p:spPr>
          <a:xfrm rot="5400000">
            <a:off x="4191001" y="5372100"/>
            <a:ext cx="381000" cy="317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3" name="Straight Arrow Connector 122"/>
          <p:cNvCxnSpPr/>
          <p:nvPr/>
        </p:nvCxnSpPr>
        <p:spPr>
          <a:xfrm>
            <a:off x="2667000" y="1143000"/>
            <a:ext cx="6858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3" name="Straight Connector 132"/>
          <p:cNvCxnSpPr/>
          <p:nvPr/>
        </p:nvCxnSpPr>
        <p:spPr>
          <a:xfrm rot="10800000">
            <a:off x="2438400" y="2895600"/>
            <a:ext cx="1905000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Straight Connector 134"/>
          <p:cNvCxnSpPr/>
          <p:nvPr/>
        </p:nvCxnSpPr>
        <p:spPr>
          <a:xfrm rot="5400000" flipH="1" flipV="1">
            <a:off x="1524001" y="1981200"/>
            <a:ext cx="1828800" cy="317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Straight Arrow Connector 146"/>
          <p:cNvCxnSpPr/>
          <p:nvPr/>
        </p:nvCxnSpPr>
        <p:spPr>
          <a:xfrm>
            <a:off x="2514600" y="914400"/>
            <a:ext cx="838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Straight Connector 148"/>
          <p:cNvCxnSpPr/>
          <p:nvPr/>
        </p:nvCxnSpPr>
        <p:spPr>
          <a:xfrm rot="5400000" flipH="1" flipV="1">
            <a:off x="2362201" y="990600"/>
            <a:ext cx="152400" cy="317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1" name="Straight Connector 150"/>
          <p:cNvCxnSpPr/>
          <p:nvPr/>
        </p:nvCxnSpPr>
        <p:spPr>
          <a:xfrm>
            <a:off x="2438400" y="914400"/>
            <a:ext cx="76200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Shape 152"/>
          <p:cNvCxnSpPr>
            <a:stCxn id="8" idx="2"/>
            <a:endCxn id="6" idx="3"/>
          </p:cNvCxnSpPr>
          <p:nvPr/>
        </p:nvCxnSpPr>
        <p:spPr>
          <a:xfrm rot="5400000" flipH="1" flipV="1">
            <a:off x="4248150" y="1885950"/>
            <a:ext cx="1752600" cy="1485900"/>
          </a:xfrm>
          <a:prstGeom prst="bentConnector4">
            <a:avLst>
              <a:gd name="adj1" fmla="val -13043"/>
              <a:gd name="adj2" fmla="val 148019"/>
            </a:avLst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7" name="Elbow Connector 176"/>
          <p:cNvCxnSpPr/>
          <p:nvPr/>
        </p:nvCxnSpPr>
        <p:spPr>
          <a:xfrm rot="10800000">
            <a:off x="2667000" y="1143000"/>
            <a:ext cx="1676400" cy="1066800"/>
          </a:xfrm>
          <a:prstGeom prst="bentConnector3">
            <a:avLst>
              <a:gd name="adj1" fmla="val 100413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3" name="Elbow Connector 182"/>
          <p:cNvCxnSpPr/>
          <p:nvPr/>
        </p:nvCxnSpPr>
        <p:spPr>
          <a:xfrm flipV="1">
            <a:off x="4343400" y="1981200"/>
            <a:ext cx="1524000" cy="914400"/>
          </a:xfrm>
          <a:prstGeom prst="bentConnector3">
            <a:avLst>
              <a:gd name="adj1" fmla="val 129091"/>
            </a:avLst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6" name="Elbow Connector 205"/>
          <p:cNvCxnSpPr/>
          <p:nvPr/>
        </p:nvCxnSpPr>
        <p:spPr>
          <a:xfrm rot="10800000">
            <a:off x="5410200" y="1143000"/>
            <a:ext cx="1143000" cy="609600"/>
          </a:xfrm>
          <a:prstGeom prst="bentConnector3">
            <a:avLst>
              <a:gd name="adj1" fmla="val -909"/>
            </a:avLst>
          </a:prstGeom>
          <a:ln>
            <a:prstDash val="dash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9" name="Elbow Connector 208"/>
          <p:cNvCxnSpPr>
            <a:endCxn id="4" idx="1"/>
          </p:cNvCxnSpPr>
          <p:nvPr/>
        </p:nvCxnSpPr>
        <p:spPr>
          <a:xfrm flipV="1">
            <a:off x="2438400" y="342900"/>
            <a:ext cx="1143000" cy="571500"/>
          </a:xfrm>
          <a:prstGeom prst="bentConnector3">
            <a:avLst>
              <a:gd name="adj1" fmla="val 303"/>
            </a:avLst>
          </a:prstGeom>
          <a:ln>
            <a:prstDash val="dash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8" name="Straight Arrow Connector 217"/>
          <p:cNvCxnSpPr/>
          <p:nvPr/>
        </p:nvCxnSpPr>
        <p:spPr>
          <a:xfrm rot="10800000">
            <a:off x="5867400" y="1600200"/>
            <a:ext cx="914400" cy="1588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9" name="Straight Arrow Connector 218"/>
          <p:cNvCxnSpPr/>
          <p:nvPr/>
        </p:nvCxnSpPr>
        <p:spPr>
          <a:xfrm rot="10800000">
            <a:off x="5410200" y="990600"/>
            <a:ext cx="1371600" cy="1588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2" name="Elbow Connector 221"/>
          <p:cNvCxnSpPr/>
          <p:nvPr/>
        </p:nvCxnSpPr>
        <p:spPr>
          <a:xfrm rot="5400000" flipH="1" flipV="1">
            <a:off x="3390900" y="1943100"/>
            <a:ext cx="4343400" cy="2438400"/>
          </a:xfrm>
          <a:prstGeom prst="bentConnector3">
            <a:avLst>
              <a:gd name="adj1" fmla="val 558"/>
            </a:avLst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6764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33400" y="1143000"/>
            <a:ext cx="8153400" cy="5181600"/>
          </a:xfrm>
        </p:spPr>
        <p:txBody>
          <a:bodyPr>
            <a:normAutofit/>
          </a:bodyPr>
          <a:lstStyle/>
          <a:p>
            <a:r>
              <a:rPr lang="en-US" dirty="0" smtClean="0"/>
              <a:t>The techniques of system engineering vary according to the problem.</a:t>
            </a:r>
          </a:p>
          <a:p>
            <a:r>
              <a:rPr lang="en-US" dirty="0" smtClean="0"/>
              <a:t>The general framework of methods suits most problems, but the framework is flexible and may be drastically altered to fit a particular problem.</a:t>
            </a:r>
          </a:p>
          <a:p>
            <a:r>
              <a:rPr lang="en-US" dirty="0" smtClean="0"/>
              <a:t>Ex.. Medical instrument development  emphasize software ,quality assurance to reduce  product liability. Electronic food mixer focus on manufacturability to reduce cost.</a:t>
            </a:r>
          </a:p>
          <a:p>
            <a:r>
              <a:rPr lang="en-US" dirty="0" smtClean="0"/>
              <a:t>Different problems require different methods and you must tailor your approach accordingly.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27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Any approach must have a good foundation.</a:t>
            </a:r>
          </a:p>
          <a:p>
            <a:r>
              <a:rPr lang="en-US" dirty="0" smtClean="0"/>
              <a:t>The foundation in system engineering is </a:t>
            </a:r>
          </a:p>
          <a:p>
            <a:pPr marL="0" indent="0">
              <a:buNone/>
            </a:pPr>
            <a:r>
              <a:rPr lang="en-US" dirty="0" smtClean="0"/>
              <a:t>            Integrity</a:t>
            </a:r>
          </a:p>
          <a:p>
            <a:pPr marL="0" indent="0">
              <a:buNone/>
            </a:pPr>
            <a:r>
              <a:rPr lang="en-US" dirty="0" smtClean="0"/>
              <a:t>            Responsibility   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Teamwork</a:t>
            </a:r>
          </a:p>
          <a:p>
            <a:r>
              <a:rPr lang="en-US" dirty="0" smtClean="0"/>
              <a:t>System engineering does not assure optimal  solution. </a:t>
            </a:r>
          </a:p>
          <a:p>
            <a:r>
              <a:rPr lang="en-US" dirty="0" smtClean="0"/>
              <a:t>Characteristics of </a:t>
            </a:r>
            <a:r>
              <a:rPr lang="en-US" dirty="0"/>
              <a:t>system </a:t>
            </a:r>
            <a:r>
              <a:rPr lang="en-US" dirty="0" smtClean="0"/>
              <a:t>engineering –Compromise and trade-off</a:t>
            </a:r>
          </a:p>
          <a:p>
            <a:r>
              <a:rPr lang="en-US" dirty="0" smtClean="0"/>
              <a:t>System engineering incrementally improves the design or implementation of an instrument. 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570225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09600" y="22860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6000" b="1" dirty="0" smtClean="0">
                <a:latin typeface="Bell MT" pitchFamily="18" charset="0"/>
              </a:rPr>
              <a:t>System Engineering Perspective</a:t>
            </a:r>
          </a:p>
        </p:txBody>
      </p:sp>
    </p:spTree>
    <p:extLst>
      <p:ext uri="{BB962C8B-B14F-4D97-AF65-F5344CB8AC3E}">
        <p14:creationId xmlns:p14="http://schemas.microsoft.com/office/powerpoint/2010/main" val="4199795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sz="2800" dirty="0"/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762000" y="914400"/>
            <a:ext cx="75438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System Engineering maintains a broad &amp; long- term view of constrains and the product life cycle.</a:t>
            </a:r>
            <a:br>
              <a:rPr lang="en-US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Some basic constrains:</a:t>
            </a:r>
            <a:br>
              <a:rPr lang="en-US" sz="2800" dirty="0" smtClean="0">
                <a:latin typeface="Times New Roman" pitchFamily="18" charset="0"/>
                <a:cs typeface="Times New Roman" pitchFamily="18" charset="0"/>
              </a:rPr>
            </a:b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27880" y="2411022"/>
            <a:ext cx="788272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Arial" pitchFamily="34" charset="0"/>
              <a:buChar char="•"/>
              <a:defRPr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Functionality </a:t>
            </a:r>
          </a:p>
          <a:p>
            <a:pPr marL="514350" indent="-514350">
              <a:buFont typeface="Arial" pitchFamily="34" charset="0"/>
              <a:buChar char="•"/>
              <a:defRPr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Cost </a:t>
            </a:r>
          </a:p>
          <a:p>
            <a:pPr marL="514350" indent="-514350">
              <a:buFont typeface="Arial" pitchFamily="34" charset="0"/>
              <a:buChar char="•"/>
              <a:defRPr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Safety</a:t>
            </a:r>
          </a:p>
          <a:p>
            <a:pPr marL="514350" indent="-514350">
              <a:buFont typeface="Arial" pitchFamily="34" charset="0"/>
              <a:buChar char="•"/>
              <a:defRPr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Reliability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Arial" pitchFamily="34" charset="0"/>
              <a:buChar char="•"/>
              <a:defRPr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Maintainability</a:t>
            </a:r>
          </a:p>
          <a:p>
            <a:pPr marL="514350" indent="-514350">
              <a:buFont typeface="Arial" pitchFamily="34" charset="0"/>
              <a:buChar char="•"/>
              <a:defRPr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Utility</a:t>
            </a:r>
          </a:p>
          <a:p>
            <a:pPr marL="514350" indent="-514350">
              <a:buFont typeface="Arial" pitchFamily="34" charset="0"/>
              <a:buChar char="•"/>
              <a:defRPr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Time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6649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sz="2800" dirty="0"/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762000" y="914400"/>
            <a:ext cx="75438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System Engineering maintains a broad &amp; long- term view of constrains and the product life cycle.</a:t>
            </a:r>
            <a:br>
              <a:rPr lang="en-US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Some basic constrains:</a:t>
            </a:r>
            <a:br>
              <a:rPr lang="en-US" sz="2800" dirty="0" smtClean="0">
                <a:latin typeface="Times New Roman" pitchFamily="18" charset="0"/>
                <a:cs typeface="Times New Roman" pitchFamily="18" charset="0"/>
              </a:rPr>
            </a:b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27880" y="2411022"/>
            <a:ext cx="788272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Arial" pitchFamily="34" charset="0"/>
              <a:buChar char="•"/>
              <a:defRPr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Functionality: Does the product fulfill the need?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Arial" pitchFamily="34" charset="0"/>
              <a:buChar char="•"/>
              <a:defRPr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Cost: Is the cost as low as possible?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Arial" pitchFamily="34" charset="0"/>
              <a:buChar char="•"/>
              <a:defRPr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Safety: Is the product safe enough?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Arial" pitchFamily="34" charset="0"/>
              <a:buChar char="•"/>
              <a:defRPr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Reliability: How long will it function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Arial" pitchFamily="34" charset="0"/>
              <a:buChar char="•"/>
              <a:defRPr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Maintainability: How easy is it to fix?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Arial" pitchFamily="34" charset="0"/>
              <a:buChar char="•"/>
              <a:defRPr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Utility: How easy and obvious is it to uses?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Arial" pitchFamily="34" charset="0"/>
              <a:buChar char="•"/>
              <a:defRPr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Time: How long will it take to develop and produce?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4452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609600" y="2286000"/>
            <a:ext cx="8229600" cy="1143000"/>
          </a:xfrm>
        </p:spPr>
        <p:txBody>
          <a:bodyPr/>
          <a:lstStyle/>
          <a:p>
            <a:pPr eaLnBrk="1" hangingPunct="1"/>
            <a:r>
              <a:rPr lang="en-US" sz="6000" b="1" smtClean="0">
                <a:latin typeface="Bell MT" pitchFamily="18" charset="0"/>
              </a:rPr>
              <a:t>System Documentation</a:t>
            </a:r>
          </a:p>
        </p:txBody>
      </p:sp>
    </p:spTree>
    <p:extLst>
      <p:ext uri="{BB962C8B-B14F-4D97-AF65-F5344CB8AC3E}">
        <p14:creationId xmlns:p14="http://schemas.microsoft.com/office/powerpoint/2010/main" val="3839399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81000" y="990600"/>
            <a:ext cx="8229600" cy="4389120"/>
          </a:xfrm>
        </p:spPr>
        <p:txBody>
          <a:bodyPr/>
          <a:lstStyle/>
          <a:p>
            <a:r>
              <a:rPr lang="en-US" dirty="0" smtClean="0"/>
              <a:t>Documentation is presenting a product in user manual with all requirement taken  into consideration. </a:t>
            </a:r>
          </a:p>
          <a:p>
            <a:r>
              <a:rPr lang="en-US" dirty="0" smtClean="0"/>
              <a:t>Documentation serves several functions within engineering.</a:t>
            </a:r>
          </a:p>
          <a:p>
            <a:r>
              <a:rPr lang="en-US" dirty="0" smtClean="0"/>
              <a:t>It records progress during development ,which indicates how well you are satisfying the requirement.</a:t>
            </a:r>
          </a:p>
          <a:p>
            <a:r>
              <a:rPr lang="en-US" dirty="0" smtClean="0"/>
              <a:t> Documentation help establish the legal liability you and your company have for the product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4962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229600" cy="1295400"/>
          </a:xfrm>
        </p:spPr>
        <p:txBody>
          <a:bodyPr rtlCol="0">
            <a:no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Plan for configuration must perform following tasks: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dirty="0" smtClean="0">
                <a:latin typeface="Times New Roman" pitchFamily="18" charset="0"/>
                <a:cs typeface="Times New Roman" pitchFamily="18" charset="0"/>
              </a:rPr>
            </a:b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953000"/>
          </a:xfrm>
        </p:spPr>
        <p:txBody>
          <a:bodyPr/>
          <a:lstStyle/>
          <a:p>
            <a:pPr eaLnBrk="1" hangingPunct="1">
              <a:buFont typeface="Wingdings" pitchFamily="2" charset="2"/>
              <a:buChar char="ü"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roduct complexity</a:t>
            </a:r>
          </a:p>
          <a:p>
            <a:pPr eaLnBrk="1" hangingPunct="1">
              <a:buFont typeface="Wingdings" pitchFamily="2" charset="2"/>
              <a:buChar char="ü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List resources</a:t>
            </a:r>
          </a:p>
          <a:p>
            <a:pPr eaLnBrk="1" hangingPunct="1">
              <a:buFont typeface="Wingdings" pitchFamily="2" charset="2"/>
              <a:buChar char="ü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Define work structure</a:t>
            </a:r>
          </a:p>
          <a:p>
            <a:pPr eaLnBrk="1" hangingPunct="1">
              <a:buFont typeface="Wingdings" pitchFamily="2" charset="2"/>
              <a:buChar char="ü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Set the level of documentation</a:t>
            </a:r>
          </a:p>
          <a:p>
            <a:pPr eaLnBrk="1" hangingPunct="1">
              <a:buFont typeface="Wingdings" pitchFamily="2" charset="2"/>
              <a:buChar char="ü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Schedule the development process</a:t>
            </a:r>
          </a:p>
          <a:p>
            <a:pPr eaLnBrk="1" hangingPunct="1">
              <a:buFont typeface="Wingdings" pitchFamily="2" charset="2"/>
              <a:buChar char="ü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Inventory the results</a:t>
            </a:r>
          </a:p>
          <a:p>
            <a:pPr eaLnBrk="1" hangingPunct="1">
              <a:buFont typeface="Arial" charset="0"/>
              <a:buNone/>
            </a:pPr>
            <a:endParaRPr lang="en-US" sz="4400" dirty="0" smtClean="0">
              <a:latin typeface="Bell MT" pitchFamily="18" charset="0"/>
            </a:endParaRPr>
          </a:p>
          <a:p>
            <a:pPr eaLnBrk="1" hangingPunct="1">
              <a:buFont typeface="Wingdings" pitchFamily="2" charset="2"/>
              <a:buChar char="ü"/>
            </a:pPr>
            <a:endParaRPr lang="en-US" sz="4400" dirty="0" smtClean="0">
              <a:latin typeface="Bell M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2800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Concept Development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System engineering begins with defining the problem .</a:t>
            </a:r>
          </a:p>
          <a:p>
            <a:r>
              <a:rPr lang="en-US" dirty="0" smtClean="0"/>
              <a:t>We must established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Customer objectives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User needs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Mission or regions of operations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Constrains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Regulations and standards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9042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71600" y="2514600"/>
            <a:ext cx="1295400" cy="9144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137279" y="2514600"/>
            <a:ext cx="1295400" cy="9144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105401" y="2252216"/>
            <a:ext cx="1714500" cy="121766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324600" y="4495800"/>
            <a:ext cx="1981200" cy="13716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679778" y="4122004"/>
            <a:ext cx="1578022" cy="128819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1445525" y="2968388"/>
            <a:ext cx="1264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Definition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3222578" y="2931573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3327779" y="2931573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5351584" y="2187476"/>
            <a:ext cx="18874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Modeling </a:t>
            </a:r>
          </a:p>
          <a:p>
            <a:r>
              <a:rPr lang="en-US" dirty="0" smtClean="0"/>
              <a:t>Analysis</a:t>
            </a:r>
          </a:p>
          <a:p>
            <a:r>
              <a:rPr lang="en-US" dirty="0" smtClean="0"/>
              <a:t>Simulation</a:t>
            </a:r>
          </a:p>
          <a:p>
            <a:r>
              <a:rPr lang="en-US" dirty="0" smtClean="0"/>
              <a:t>prototyping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629400" y="4722168"/>
            <a:ext cx="1447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Characterization of solution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810001" y="4467835"/>
            <a:ext cx="129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Feasibility Analysis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190165" y="2636799"/>
            <a:ext cx="12823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Functional Analysis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2709845" y="2971800"/>
            <a:ext cx="42743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4432679" y="2861047"/>
            <a:ext cx="67272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6629400" y="3469878"/>
            <a:ext cx="0" cy="102592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H="1">
            <a:off x="5257800" y="4874568"/>
            <a:ext cx="103749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stCxn id="11" idx="1"/>
          </p:cNvCxnSpPr>
          <p:nvPr/>
        </p:nvCxnSpPr>
        <p:spPr>
          <a:xfrm flipH="1" flipV="1">
            <a:off x="1975840" y="4744135"/>
            <a:ext cx="1703938" cy="2196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flipH="1" flipV="1">
            <a:off x="1975840" y="3477072"/>
            <a:ext cx="1" cy="12450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flipV="1">
            <a:off x="3962400" y="3429001"/>
            <a:ext cx="0" cy="69300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flipH="1">
            <a:off x="4472486" y="5462801"/>
            <a:ext cx="1" cy="51296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Arc 56"/>
          <p:cNvSpPr/>
          <p:nvPr/>
        </p:nvSpPr>
        <p:spPr>
          <a:xfrm>
            <a:off x="3137279" y="5975762"/>
            <a:ext cx="3682622" cy="501238"/>
          </a:xfrm>
          <a:prstGeom prst="arc">
            <a:avLst>
              <a:gd name="adj1" fmla="val 10362515"/>
              <a:gd name="adj2" fmla="val 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653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278</TotalTime>
  <Words>582</Words>
  <Application>Microsoft Office PowerPoint</Application>
  <PresentationFormat>On-screen Show (4:3)</PresentationFormat>
  <Paragraphs>95</Paragraphs>
  <Slides>18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Flow</vt:lpstr>
      <vt:lpstr>System Engineering</vt:lpstr>
      <vt:lpstr>Examples of electronic devices, appliances &amp; instruments.</vt:lpstr>
      <vt:lpstr>System engineering </vt:lpstr>
      <vt:lpstr>PowerPoint Presentation</vt:lpstr>
      <vt:lpstr>       </vt:lpstr>
      <vt:lpstr>PowerPoint Presentation</vt:lpstr>
      <vt:lpstr>Single best solution does not exist.</vt:lpstr>
      <vt:lpstr>Top view of a project</vt:lpstr>
      <vt:lpstr>PowerPoint Presentation</vt:lpstr>
      <vt:lpstr>PowerPoint Presentation</vt:lpstr>
      <vt:lpstr>System Engineering Perspective</vt:lpstr>
      <vt:lpstr>PowerPoint Presentation</vt:lpstr>
      <vt:lpstr>PowerPoint Presentation</vt:lpstr>
      <vt:lpstr>System Documentation</vt:lpstr>
      <vt:lpstr>PowerPoint Presentation</vt:lpstr>
      <vt:lpstr>Plan for configuration must perform following tasks: </vt:lpstr>
      <vt:lpstr>Concept Development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INST</dc:creator>
  <cp:lastModifiedBy>INST</cp:lastModifiedBy>
  <cp:revision>21</cp:revision>
  <dcterms:created xsi:type="dcterms:W3CDTF">2003-01-02T08:28:18Z</dcterms:created>
  <dcterms:modified xsi:type="dcterms:W3CDTF">2003-01-02T12:08:17Z</dcterms:modified>
</cp:coreProperties>
</file>