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media/image18.jpg" ContentType="image/jp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9" r:id="rId5"/>
    <p:sldId id="418" r:id="rId6"/>
    <p:sldId id="259" r:id="rId7"/>
    <p:sldId id="260" r:id="rId8"/>
    <p:sldId id="261" r:id="rId9"/>
    <p:sldId id="262" r:id="rId10"/>
    <p:sldId id="263" r:id="rId11"/>
    <p:sldId id="264" r:id="rId12"/>
    <p:sldId id="268" r:id="rId13"/>
    <p:sldId id="419" r:id="rId14"/>
    <p:sldId id="265" r:id="rId15"/>
    <p:sldId id="266" r:id="rId16"/>
    <p:sldId id="267" r:id="rId17"/>
    <p:sldId id="413" r:id="rId18"/>
    <p:sldId id="414" r:id="rId19"/>
    <p:sldId id="415" r:id="rId20"/>
    <p:sldId id="416" r:id="rId21"/>
    <p:sldId id="417" r:id="rId22"/>
    <p:sldId id="270" r:id="rId23"/>
    <p:sldId id="271" r:id="rId24"/>
    <p:sldId id="272" r:id="rId25"/>
    <p:sldId id="273" r:id="rId26"/>
    <p:sldId id="274" r:id="rId27"/>
    <p:sldId id="412" r:id="rId28"/>
    <p:sldId id="411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5" d="100"/>
          <a:sy n="65" d="100"/>
        </p:scale>
        <p:origin x="102" y="2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533B75-03B0-47FA-ACC7-25B516EA62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A9C0E70-ED62-4C2B-BF95-22AF3285B0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7BCC31-1FB9-4415-8939-B4F867CD2E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0A32F-ECAB-4A2D-8F61-3427B8C0BE1F}" type="datetimeFigureOut">
              <a:rPr lang="en-US" smtClean="0"/>
              <a:t>11-Jul-21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B1EB37-7AEE-49E0-B1B2-50A2954EAD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61B80B-3B90-4382-B42B-A35D50E995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E48D2-11EE-45F2-A163-2F0CE71063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5522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2AC448-DC92-494F-93C3-7B8E39677D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B0B366-5424-465F-A16D-84F561871F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0727AC-69CF-4E89-A73D-E1ADA59F48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0A32F-ECAB-4A2D-8F61-3427B8C0BE1F}" type="datetimeFigureOut">
              <a:rPr lang="en-US" smtClean="0"/>
              <a:t>11-Jul-21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B73363-5621-4156-8E80-ED3A18DD6B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D0B924-A17E-4B2F-8C9A-0C0959D3EC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E48D2-11EE-45F2-A163-2F0CE71063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2281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E8BEFE-CE6F-4A07-933E-BF7860DC18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0BDF16-7916-4792-A82A-B0D20A013B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E6E46B-A192-4D89-8F71-16D1A822EA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0A32F-ECAB-4A2D-8F61-3427B8C0BE1F}" type="datetimeFigureOut">
              <a:rPr lang="en-US" smtClean="0"/>
              <a:t>11-Jul-21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9FC453-EACB-4386-B239-4123A766B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B22FAD-3C77-463C-946A-EE8DDE5A86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E48D2-11EE-45F2-A163-2F0CE71063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0672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C3B22B-ACD7-4AC7-BE49-F2BEC1C410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FB7E9D-B3EC-46C9-B503-C66ECDBF74A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6B34CF-94B0-4EFC-AF14-90BD19F211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355A14-4B38-4695-831E-E94EF040A7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0A32F-ECAB-4A2D-8F61-3427B8C0BE1F}" type="datetimeFigureOut">
              <a:rPr lang="en-US" smtClean="0"/>
              <a:t>11-Jul-21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661268-1CE8-4A82-8154-FE9B887E15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DF7AB1-BC30-4FC4-9172-1EEC4D1A6B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E48D2-11EE-45F2-A163-2F0CE71063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3662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094292-B5C4-42E7-A803-5D9EDC4CC7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6B911E-AE05-4876-85DA-71F7E79A85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9DCF61-E865-4A0C-99EB-ED21ED2A1E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B46CB60-6A8E-4D1A-A7DD-8C6B12C0897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80D2906-EC6C-4158-9595-D3DC1886E8D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CD69354-1BF4-4E72-A4B4-6287734957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0A32F-ECAB-4A2D-8F61-3427B8C0BE1F}" type="datetimeFigureOut">
              <a:rPr lang="en-US" smtClean="0"/>
              <a:t>11-Jul-21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8E52346-0989-43B7-A93A-AEB16BFD7B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FEDF2AC-8FCD-4D08-A2D9-EF001AE56A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E48D2-11EE-45F2-A163-2F0CE71063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29880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29862A-51D9-433A-A8C5-9F0D9A7B4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3F96937-B331-4576-899E-B0E7899E6B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0A32F-ECAB-4A2D-8F61-3427B8C0BE1F}" type="datetimeFigureOut">
              <a:rPr lang="en-US" smtClean="0"/>
              <a:t>11-Jul-21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D63AC81-4A9B-47BE-A01C-9DD36AEBF4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D40D12E-71BD-47CB-B386-B0F3C54A9D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E48D2-11EE-45F2-A163-2F0CE71063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6812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FA30846-141C-4A7D-A990-79BCA29646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0A32F-ECAB-4A2D-8F61-3427B8C0BE1F}" type="datetimeFigureOut">
              <a:rPr lang="en-US" smtClean="0"/>
              <a:t>11-Jul-21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6EDF186-2E8C-415F-ABE0-E0D38AC478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12256F-15AA-4613-B305-3DD28AEBE6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E48D2-11EE-45F2-A163-2F0CE71063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74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7CA1B1-0736-4FA4-BD40-34A38C2067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2625FB-0BA1-4F29-ABD9-758811F337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630537-0550-4641-986E-9FD96E5ACA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F051E6-A036-431A-AAB0-275FAD5FAA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0A32F-ECAB-4A2D-8F61-3427B8C0BE1F}" type="datetimeFigureOut">
              <a:rPr lang="en-US" smtClean="0"/>
              <a:t>11-Jul-21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6607F1-B723-46A8-8F94-20B1E468EF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F74EB2-F9EF-4CA4-BBC0-FD4891820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E48D2-11EE-45F2-A163-2F0CE71063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3341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E6A953-6FC6-4298-9907-C00A386945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E0E086D-79CE-4EC5-8A57-CFCF02DA4A7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D54A30-8B46-4662-B4F7-8B0CFC518C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7A3F4D-D094-4072-93D4-C6C05F8BBC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0A32F-ECAB-4A2D-8F61-3427B8C0BE1F}" type="datetimeFigureOut">
              <a:rPr lang="en-US" smtClean="0"/>
              <a:t>11-Jul-21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AAA911-BA31-4FE3-8A77-AE5865367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91B5AD-6E21-4A22-93F7-D029771A35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E48D2-11EE-45F2-A163-2F0CE71063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4542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E1C06E-E612-4D18-81D7-29B18CC32C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CC29883-364F-4DD8-9EA1-732EB31CCB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467AD8-29BF-4897-B296-5966C1BFB8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0A32F-ECAB-4A2D-8F61-3427B8C0BE1F}" type="datetimeFigureOut">
              <a:rPr lang="en-US" smtClean="0"/>
              <a:t>11-Jul-21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F27215-AD6C-4B64-9DC2-DE6C23777F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A6745E-3615-4C30-B3E1-F4DD715EE2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E48D2-11EE-45F2-A163-2F0CE71063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8370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31A0092-6304-4199-A88D-D3D9B7FA878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59A0EF-AF3E-46CE-A0A4-2AF0F749B4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50C44B-E340-4E92-BF3A-96D1CD0125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0A32F-ECAB-4A2D-8F61-3427B8C0BE1F}" type="datetimeFigureOut">
              <a:rPr lang="en-US" smtClean="0"/>
              <a:t>11-Jul-21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B5F423-66BB-4BAF-8BA7-EA15D210AC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272F63-92C1-4EEF-B45C-F7CA098599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E48D2-11EE-45F2-A163-2F0CE71063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17069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C0CD7D1-D105-43BD-8A1F-8BD3842CB9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2F4F71-5E0D-4844-A497-4982D3B265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50065B-B50C-4FE4-B368-3A31ED1A7F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0A32F-ECAB-4A2D-8F61-3427B8C0BE1F}" type="datetimeFigureOut">
              <a:rPr lang="en-US" smtClean="0"/>
              <a:t>11-Jul-21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B2E023-AB1F-4F11-8ABC-32B57044EA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5ACB78-F8A3-4969-806A-4BA5E2CB16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7E48D2-11EE-45F2-A163-2F0CE71063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5781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13" Type="http://schemas.openxmlformats.org/officeDocument/2006/relationships/image" Target="../media/image33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12" Type="http://schemas.openxmlformats.org/officeDocument/2006/relationships/image" Target="../media/image32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gif"/><Relationship Id="rId11" Type="http://schemas.openxmlformats.org/officeDocument/2006/relationships/image" Target="../media/image31.png"/><Relationship Id="rId5" Type="http://schemas.openxmlformats.org/officeDocument/2006/relationships/image" Target="../media/image25.jpg"/><Relationship Id="rId10" Type="http://schemas.openxmlformats.org/officeDocument/2006/relationships/image" Target="../media/image30.png"/><Relationship Id="rId4" Type="http://schemas.openxmlformats.org/officeDocument/2006/relationships/image" Target="../media/image24.jpg"/><Relationship Id="rId9" Type="http://schemas.openxmlformats.org/officeDocument/2006/relationships/image" Target="../media/image29.png"/><Relationship Id="rId1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8753A5-5A2C-4BC7-BE35-444A2D0BA9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8226" y="693357"/>
            <a:ext cx="9144000" cy="1813685"/>
          </a:xfrm>
        </p:spPr>
        <p:txBody>
          <a:bodyPr>
            <a:norm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Vidyavardhini’s College of Engineering &amp; Technology </a:t>
            </a:r>
            <a:endParaRPr lang="en-US" sz="36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0E17F4-4534-4E59-A593-E4D29B960D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9" y="2695196"/>
            <a:ext cx="9965636" cy="3241777"/>
          </a:xfrm>
        </p:spPr>
        <p:txBody>
          <a:bodyPr>
            <a:no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Instrumentation Engineering</a:t>
            </a: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Subject : Applications of Microcontroller</a:t>
            </a:r>
          </a:p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Sem : V</a:t>
            </a:r>
          </a:p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Subject In-charge : Mrs. Kanchan Nehal Sarmalkar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40524247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434E3219-5CAE-4F12-A92C-2E742D1A0D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30750" y="670971"/>
            <a:ext cx="10445710" cy="4934699"/>
          </a:xfrm>
        </p:spPr>
      </p:pic>
    </p:spTree>
    <p:extLst>
      <p:ext uri="{BB962C8B-B14F-4D97-AF65-F5344CB8AC3E}">
        <p14:creationId xmlns:p14="http://schemas.microsoft.com/office/powerpoint/2010/main" val="1101383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1B91FA3-BA78-4E02-9BC5-D8856303E3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037" y="1031019"/>
            <a:ext cx="10641941" cy="4027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498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BDE625B-64EA-4BDB-97E5-7849FAD239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4677545"/>
              </p:ext>
            </p:extLst>
          </p:nvPr>
        </p:nvGraphicFramePr>
        <p:xfrm>
          <a:off x="236806" y="1181685"/>
          <a:ext cx="11847342" cy="2592025"/>
        </p:xfrm>
        <a:graphic>
          <a:graphicData uri="http://schemas.openxmlformats.org/drawingml/2006/table">
            <a:tbl>
              <a:tblPr/>
              <a:tblGrid>
                <a:gridCol w="1100031">
                  <a:extLst>
                    <a:ext uri="{9D8B030D-6E8A-4147-A177-3AD203B41FA5}">
                      <a16:colId xmlns:a16="http://schemas.microsoft.com/office/drawing/2014/main" val="3030616976"/>
                    </a:ext>
                  </a:extLst>
                </a:gridCol>
                <a:gridCol w="10747311">
                  <a:extLst>
                    <a:ext uri="{9D8B030D-6E8A-4147-A177-3AD203B41FA5}">
                      <a16:colId xmlns:a16="http://schemas.microsoft.com/office/drawing/2014/main" val="2248200800"/>
                    </a:ext>
                  </a:extLst>
                </a:gridCol>
              </a:tblGrid>
              <a:tr h="427307">
                <a:tc>
                  <a:txBody>
                    <a:bodyPr/>
                    <a:lstStyle/>
                    <a:p>
                      <a:pPr rtl="0" fontAlgn="b"/>
                      <a:r>
                        <a:rPr lang="en-US" dirty="0">
                          <a:solidFill>
                            <a:srgbClr val="434343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ISC502</a:t>
                      </a:r>
                    </a:p>
                  </a:txBody>
                  <a:tcPr marL="28575" marR="28575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b="0" dirty="0">
                          <a:solidFill>
                            <a:srgbClr val="434343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Applications of Microcontroller</a:t>
                      </a:r>
                    </a:p>
                  </a:txBody>
                  <a:tcPr marL="28575" marR="28575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27283498"/>
                  </a:ext>
                </a:extLst>
              </a:tr>
              <a:tr h="427307">
                <a:tc>
                  <a:txBody>
                    <a:bodyPr/>
                    <a:lstStyle/>
                    <a:p>
                      <a:pPr rtl="0" fontAlgn="b"/>
                      <a:r>
                        <a:rPr lang="en-US" dirty="0">
                          <a:solidFill>
                            <a:srgbClr val="434343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ISC502.1</a:t>
                      </a:r>
                    </a:p>
                  </a:txBody>
                  <a:tcPr marL="28575" marR="28575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b="0" dirty="0">
                          <a:solidFill>
                            <a:srgbClr val="434343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Compare microprocessors &amp; microcontrollers using embedded system technology.</a:t>
                      </a:r>
                    </a:p>
                  </a:txBody>
                  <a:tcPr marL="28575" marR="28575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7266885"/>
                  </a:ext>
                </a:extLst>
              </a:tr>
              <a:tr h="534623">
                <a:tc>
                  <a:txBody>
                    <a:bodyPr/>
                    <a:lstStyle/>
                    <a:p>
                      <a:pPr rtl="0" fontAlgn="b"/>
                      <a:r>
                        <a:rPr lang="en-US" dirty="0">
                          <a:solidFill>
                            <a:srgbClr val="434343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ISC502.2</a:t>
                      </a:r>
                    </a:p>
                  </a:txBody>
                  <a:tcPr marL="28575" marR="28575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b="0" dirty="0">
                          <a:solidFill>
                            <a:srgbClr val="434343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Develop software programs using programming tools with the help of integrated hardware operation knowledge.</a:t>
                      </a:r>
                    </a:p>
                  </a:txBody>
                  <a:tcPr marL="28575" marR="28575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18014154"/>
                  </a:ext>
                </a:extLst>
              </a:tr>
              <a:tr h="427307">
                <a:tc>
                  <a:txBody>
                    <a:bodyPr/>
                    <a:lstStyle/>
                    <a:p>
                      <a:pPr rtl="0" fontAlgn="b"/>
                      <a:r>
                        <a:rPr lang="en-US" dirty="0">
                          <a:solidFill>
                            <a:srgbClr val="434343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ISC502.3</a:t>
                      </a:r>
                    </a:p>
                  </a:txBody>
                  <a:tcPr marL="28575" marR="28575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b="0" dirty="0">
                          <a:solidFill>
                            <a:srgbClr val="434343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Create interfacing of peripheral components with MCS-51.</a:t>
                      </a:r>
                    </a:p>
                  </a:txBody>
                  <a:tcPr marL="28575" marR="28575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03660009"/>
                  </a:ext>
                </a:extLst>
              </a:tr>
              <a:tr h="775481">
                <a:tc>
                  <a:txBody>
                    <a:bodyPr/>
                    <a:lstStyle/>
                    <a:p>
                      <a:pPr rtl="0" fontAlgn="b"/>
                      <a:r>
                        <a:rPr lang="en-US" dirty="0">
                          <a:solidFill>
                            <a:srgbClr val="434343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ISC502.4</a:t>
                      </a:r>
                    </a:p>
                  </a:txBody>
                  <a:tcPr marL="28575" marR="28575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b="0" dirty="0">
                          <a:solidFill>
                            <a:srgbClr val="434343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Criticize Case Studies of applications based on MCS-51 such as Data acquisition systems, Digital weighing machine, Washing machines, Traffic light controller, Frequency counter, Speed Control of DC motors.</a:t>
                      </a:r>
                    </a:p>
                  </a:txBody>
                  <a:tcPr marL="28575" marR="28575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08834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978497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71EB620-5BB9-49E9-B499-254A5845A0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66891" y="984738"/>
            <a:ext cx="10434044" cy="4148258"/>
          </a:xfrm>
        </p:spPr>
      </p:pic>
    </p:spTree>
    <p:extLst>
      <p:ext uri="{BB962C8B-B14F-4D97-AF65-F5344CB8AC3E}">
        <p14:creationId xmlns:p14="http://schemas.microsoft.com/office/powerpoint/2010/main" val="11569776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5646C29-CF89-423E-BD23-A6DE926AE4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964" y="804330"/>
            <a:ext cx="9793357" cy="5343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02550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BEDBDE7-D160-41E3-BBE7-113399AAC0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5001" y="1112311"/>
            <a:ext cx="9825720" cy="4294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22667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7DB865D-B603-45CA-A501-3889B2750D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3551" y="1463189"/>
            <a:ext cx="10548418" cy="3052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3130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D1E0DB2-D076-46AF-8838-492A7AAC7C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609" y="356520"/>
            <a:ext cx="11065565" cy="6335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9324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591A1B4-9C3C-43E3-9870-FE72CE68CB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8470" y="1004076"/>
            <a:ext cx="6069495" cy="3253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11629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9AE3C62-7105-4C09-B091-CC65436224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1687" y="869262"/>
            <a:ext cx="9833316" cy="4830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50490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C1A5E34F-8288-41AD-AE8A-D608467230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779584"/>
              </p:ext>
            </p:extLst>
          </p:nvPr>
        </p:nvGraphicFramePr>
        <p:xfrm>
          <a:off x="330591" y="1167617"/>
          <a:ext cx="11683218" cy="2995480"/>
        </p:xfrm>
        <a:graphic>
          <a:graphicData uri="http://schemas.openxmlformats.org/drawingml/2006/table">
            <a:tbl>
              <a:tblPr/>
              <a:tblGrid>
                <a:gridCol w="879099">
                  <a:extLst>
                    <a:ext uri="{9D8B030D-6E8A-4147-A177-3AD203B41FA5}">
                      <a16:colId xmlns:a16="http://schemas.microsoft.com/office/drawing/2014/main" val="2886471343"/>
                    </a:ext>
                  </a:extLst>
                </a:gridCol>
                <a:gridCol w="10804119">
                  <a:extLst>
                    <a:ext uri="{9D8B030D-6E8A-4147-A177-3AD203B41FA5}">
                      <a16:colId xmlns:a16="http://schemas.microsoft.com/office/drawing/2014/main" val="2919732518"/>
                    </a:ext>
                  </a:extLst>
                </a:gridCol>
              </a:tblGrid>
              <a:tr h="596470">
                <a:tc>
                  <a:txBody>
                    <a:bodyPr/>
                    <a:lstStyle/>
                    <a:p>
                      <a:pPr rtl="0" fontAlgn="b"/>
                      <a:r>
                        <a:rPr lang="en-US" sz="1600" dirty="0">
                          <a:solidFill>
                            <a:srgbClr val="434343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ISL502</a:t>
                      </a:r>
                    </a:p>
                  </a:txBody>
                  <a:tcPr marL="23737" marR="23737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2000" dirty="0">
                          <a:solidFill>
                            <a:srgbClr val="434343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Applications of Microcontroller Lab Practice</a:t>
                      </a:r>
                    </a:p>
                  </a:txBody>
                  <a:tcPr marL="23737" marR="23737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82372007"/>
                  </a:ext>
                </a:extLst>
              </a:tr>
              <a:tr h="596470">
                <a:tc>
                  <a:txBody>
                    <a:bodyPr/>
                    <a:lstStyle/>
                    <a:p>
                      <a:pPr rtl="0" fontAlgn="b"/>
                      <a:r>
                        <a:rPr lang="en-US" sz="1600" dirty="0">
                          <a:solidFill>
                            <a:srgbClr val="434343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ISL502.1</a:t>
                      </a:r>
                    </a:p>
                  </a:txBody>
                  <a:tcPr marL="23737" marR="23737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2000" dirty="0">
                          <a:solidFill>
                            <a:srgbClr val="434343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Develop software programs using instructions learned from instruction set in assembly.</a:t>
                      </a:r>
                    </a:p>
                  </a:txBody>
                  <a:tcPr marL="23737" marR="23737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81043021"/>
                  </a:ext>
                </a:extLst>
              </a:tr>
              <a:tr h="596470">
                <a:tc>
                  <a:txBody>
                    <a:bodyPr/>
                    <a:lstStyle/>
                    <a:p>
                      <a:pPr rtl="0" fontAlgn="b"/>
                      <a:r>
                        <a:rPr lang="en-US" sz="1600" dirty="0">
                          <a:solidFill>
                            <a:srgbClr val="434343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ISL502.2</a:t>
                      </a:r>
                    </a:p>
                  </a:txBody>
                  <a:tcPr marL="23737" marR="23737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2000" dirty="0">
                          <a:solidFill>
                            <a:srgbClr val="434343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Develop software programs in embedded C language.</a:t>
                      </a:r>
                    </a:p>
                  </a:txBody>
                  <a:tcPr marL="23737" marR="23737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64066854"/>
                  </a:ext>
                </a:extLst>
              </a:tr>
              <a:tr h="596470">
                <a:tc>
                  <a:txBody>
                    <a:bodyPr/>
                    <a:lstStyle/>
                    <a:p>
                      <a:pPr rtl="0" fontAlgn="b"/>
                      <a:r>
                        <a:rPr lang="en-US" sz="1600" dirty="0">
                          <a:solidFill>
                            <a:srgbClr val="434343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ISL502.3</a:t>
                      </a:r>
                    </a:p>
                  </a:txBody>
                  <a:tcPr marL="23737" marR="23737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2000" dirty="0">
                          <a:solidFill>
                            <a:srgbClr val="434343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Construct interfacing of peripheral components with MCS 51.</a:t>
                      </a:r>
                    </a:p>
                  </a:txBody>
                  <a:tcPr marL="23737" marR="23737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51731944"/>
                  </a:ext>
                </a:extLst>
              </a:tr>
              <a:tr h="596470">
                <a:tc>
                  <a:txBody>
                    <a:bodyPr/>
                    <a:lstStyle/>
                    <a:p>
                      <a:pPr rtl="0" fontAlgn="b"/>
                      <a:r>
                        <a:rPr lang="en-US" sz="1600" dirty="0">
                          <a:solidFill>
                            <a:srgbClr val="434343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ISL502.4</a:t>
                      </a:r>
                    </a:p>
                  </a:txBody>
                  <a:tcPr marL="23737" marR="23737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2000" dirty="0">
                          <a:solidFill>
                            <a:srgbClr val="434343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Design the sophisticated application based on MCS-51 such as Traffic light control, Digital weighing machine.</a:t>
                      </a:r>
                    </a:p>
                  </a:txBody>
                  <a:tcPr marL="23737" marR="23737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559514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464818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70CD7CF-2C53-4440-9137-70C9FEFE21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81088" y="509208"/>
            <a:ext cx="9207305" cy="6089229"/>
          </a:xfrm>
        </p:spPr>
      </p:pic>
    </p:spTree>
    <p:extLst>
      <p:ext uri="{BB962C8B-B14F-4D97-AF65-F5344CB8AC3E}">
        <p14:creationId xmlns:p14="http://schemas.microsoft.com/office/powerpoint/2010/main" val="26237757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D9F6CED-BADA-4126-BCD0-A31772529F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3071" y="446531"/>
            <a:ext cx="10173286" cy="6101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29733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4EFB859-690D-4062-9217-AD9A098CEC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457" y="943122"/>
            <a:ext cx="11250700" cy="4121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5849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C12C911-3E6F-4EAA-8220-578AD2D129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167" y="1033670"/>
            <a:ext cx="11421665" cy="3869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83199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FC21E-5B5D-4C84-92A8-67974558D9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System</a:t>
            </a:r>
          </a:p>
        </p:txBody>
      </p:sp>
      <p:pic>
        <p:nvPicPr>
          <p:cNvPr id="5" name="Picture 4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B1736AD5-EF16-4A6C-8699-D6FBDD9EA5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947" y="1690688"/>
            <a:ext cx="10952106" cy="4457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39189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FB7C017E-EB17-4FCD-A875-5C53D22EA94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195" y="675249"/>
            <a:ext cx="11633812" cy="5570806"/>
          </a:xfrm>
        </p:spPr>
      </p:pic>
    </p:spTree>
    <p:extLst>
      <p:ext uri="{BB962C8B-B14F-4D97-AF65-F5344CB8AC3E}">
        <p14:creationId xmlns:p14="http://schemas.microsoft.com/office/powerpoint/2010/main" val="23739529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7F64C159-2955-4EBC-B589-405E135A93F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857" y="1336432"/>
            <a:ext cx="11756285" cy="4917292"/>
          </a:xfrm>
        </p:spPr>
      </p:pic>
    </p:spTree>
    <p:extLst>
      <p:ext uri="{BB962C8B-B14F-4D97-AF65-F5344CB8AC3E}">
        <p14:creationId xmlns:p14="http://schemas.microsoft.com/office/powerpoint/2010/main" val="36683891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2B03A4-6F32-447E-8DC3-61695F43A5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Embedded System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FD8F0B-946E-4C11-8226-0979177AE4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744200" cy="4813714"/>
          </a:xfrm>
        </p:spPr>
        <p:txBody>
          <a:bodyPr>
            <a:norm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 Embedded system is a special purpose computer which is used inside a device. Embedded systems are basically a combination of hardware and software designed to perform a specific function.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Features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They compute results in real time without delay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 little power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Low cost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Small in size</a:t>
            </a:r>
          </a:p>
        </p:txBody>
      </p:sp>
    </p:spTree>
    <p:extLst>
      <p:ext uri="{BB962C8B-B14F-4D97-AF65-F5344CB8AC3E}">
        <p14:creationId xmlns:p14="http://schemas.microsoft.com/office/powerpoint/2010/main" val="20146762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F434A7-7A67-494C-9022-E25734517B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40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Embedded systems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Classification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76BB1C-270C-4D38-9CCD-B99660C6C4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pPr marL="0" indent="0" algn="l">
              <a:buNone/>
            </a:pPr>
            <a:r>
              <a:rPr lang="en-US" sz="320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Embedded systems are classified into four categories based on their performance and functional requirements: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320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Stand alone embedded systems.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320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Real time embedded systems.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320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Networked embedded systems.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320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Mobile embedded systems.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55916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Embedded System and Its Real Time Applications">
            <a:extLst>
              <a:ext uri="{FF2B5EF4-FFF2-40B4-BE49-F238E27FC236}">
                <a16:creationId xmlns:a16="http://schemas.microsoft.com/office/drawing/2014/main" id="{22333966-933A-454E-8FBD-BD9D406015F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5" r="1" b="1"/>
          <a:stretch/>
        </p:blipFill>
        <p:spPr bwMode="auto">
          <a:xfrm>
            <a:off x="196850" y="173518"/>
            <a:ext cx="11798300" cy="6512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37856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4">
            <a:extLst>
              <a:ext uri="{FF2B5EF4-FFF2-40B4-BE49-F238E27FC236}">
                <a16:creationId xmlns:a16="http://schemas.microsoft.com/office/drawing/2014/main" id="{18891F93-7B12-40A6-974E-43A4B34F885B}"/>
              </a:ext>
            </a:extLst>
          </p:cNvPr>
          <p:cNvSpPr/>
          <p:nvPr/>
        </p:nvSpPr>
        <p:spPr>
          <a:xfrm>
            <a:off x="838200" y="552450"/>
            <a:ext cx="10108095" cy="58483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115209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he Importance of Real Time Embedded Systems">
            <a:extLst>
              <a:ext uri="{FF2B5EF4-FFF2-40B4-BE49-F238E27FC236}">
                <a16:creationId xmlns:a16="http://schemas.microsoft.com/office/drawing/2014/main" id="{231D48BB-BCED-452B-9011-CD128DC501C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8"/>
          <a:stretch/>
        </p:blipFill>
        <p:spPr bwMode="auto">
          <a:xfrm>
            <a:off x="1460597" y="10"/>
            <a:ext cx="9270806" cy="6857990"/>
          </a:xfrm>
          <a:custGeom>
            <a:avLst/>
            <a:gdLst/>
            <a:ahLst/>
            <a:cxnLst/>
            <a:rect l="l" t="t" r="r" b="b"/>
            <a:pathLst>
              <a:path w="9270806" h="6858000">
                <a:moveTo>
                  <a:pt x="1503712" y="0"/>
                </a:moveTo>
                <a:lnTo>
                  <a:pt x="7767094" y="0"/>
                </a:lnTo>
                <a:lnTo>
                  <a:pt x="7913128" y="139721"/>
                </a:lnTo>
                <a:cubicBezTo>
                  <a:pt x="8751971" y="981521"/>
                  <a:pt x="9270806" y="2144457"/>
                  <a:pt x="9270806" y="3429000"/>
                </a:cubicBezTo>
                <a:cubicBezTo>
                  <a:pt x="9270806" y="4713544"/>
                  <a:pt x="8751971" y="5876479"/>
                  <a:pt x="7913128" y="6718279"/>
                </a:cubicBezTo>
                <a:lnTo>
                  <a:pt x="7767094" y="6858000"/>
                </a:lnTo>
                <a:lnTo>
                  <a:pt x="1503712" y="6858000"/>
                </a:lnTo>
                <a:lnTo>
                  <a:pt x="1357679" y="6718279"/>
                </a:lnTo>
                <a:cubicBezTo>
                  <a:pt x="518835" y="5876479"/>
                  <a:pt x="0" y="4713544"/>
                  <a:pt x="0" y="3429000"/>
                </a:cubicBezTo>
                <a:cubicBezTo>
                  <a:pt x="0" y="2144457"/>
                  <a:pt x="518835" y="981521"/>
                  <a:pt x="1357679" y="139721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34509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Embedded System and Its Real Time Applications">
            <a:extLst>
              <a:ext uri="{FF2B5EF4-FFF2-40B4-BE49-F238E27FC236}">
                <a16:creationId xmlns:a16="http://schemas.microsoft.com/office/drawing/2014/main" id="{F200866C-0127-4470-BD1E-2DC77F3B1E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17328" y="643466"/>
            <a:ext cx="10335298" cy="5813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181944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B4FB97-AFD4-482A-BA68-651E02578F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>
                <a:latin typeface="Times New Roman" panose="02020603050405020304" pitchFamily="18" charset="0"/>
                <a:cs typeface="Times New Roman" panose="02020603050405020304" pitchFamily="18" charset="0"/>
              </a:rPr>
              <a:t>Real Time Operating System </a:t>
            </a:r>
            <a:br>
              <a:rPr lang="en-IN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6652EE8-3094-46A7-B68E-523F83A13CE4}"/>
              </a:ext>
            </a:extLst>
          </p:cNvPr>
          <p:cNvSpPr txBox="1"/>
          <p:nvPr/>
        </p:nvSpPr>
        <p:spPr>
          <a:xfrm>
            <a:off x="732335" y="1422971"/>
            <a:ext cx="10466363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An operating system (OS) is system software that manages computer hardware, software resources, and provides common services for computer programs.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A real-time operating system (RTOS) is an operating system (OS) intended to serve real-time applications immediately.</a:t>
            </a:r>
          </a:p>
          <a:p>
            <a:pPr algn="just"/>
            <a:endParaRPr 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Common example of RTOS is Embedded system in Aircraft. 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C31ADF9-70FB-469E-B08B-A41F8ABFC8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456" y="4597717"/>
            <a:ext cx="3040818" cy="1895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87253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9C1EBB4-C712-400A-B604-DC95A8A2A9F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32183" y="2599802"/>
            <a:ext cx="10515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Top Recruiters in Embedded System Domain  </a:t>
            </a:r>
          </a:p>
        </p:txBody>
      </p:sp>
    </p:spTree>
    <p:extLst>
      <p:ext uri="{BB962C8B-B14F-4D97-AF65-F5344CB8AC3E}">
        <p14:creationId xmlns:p14="http://schemas.microsoft.com/office/powerpoint/2010/main" val="384616521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DA68AD9-A346-46B3-A5AA-B042F2AA576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6952" y="249266"/>
            <a:ext cx="2172883" cy="131794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6599DE9-355A-4F0E-A375-E7BAB61601A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3327" y="4519569"/>
            <a:ext cx="1904853" cy="190485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FA5E702-64AE-467C-99B9-6E9DBDCFE18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9476" y="2046471"/>
            <a:ext cx="2103925" cy="147274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033B61C-9D12-48EA-9F29-F40D94A99EC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966" y="5563494"/>
            <a:ext cx="3603243" cy="93923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25F7CC7-D82B-4DE8-9555-07189F3C9DC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1547" y="254852"/>
            <a:ext cx="1472747" cy="147274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E2A6706-8BC1-4BCF-9F7A-BA62276F6CA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4068" y="369311"/>
            <a:ext cx="1644064" cy="1644064"/>
          </a:xfrm>
          <a:prstGeom prst="rect">
            <a:avLst/>
          </a:prstGeom>
        </p:spPr>
      </p:pic>
      <p:pic>
        <p:nvPicPr>
          <p:cNvPr id="11" name="Picture 4" descr="Image result for texas instruments">
            <a:extLst>
              <a:ext uri="{FF2B5EF4-FFF2-40B4-BE49-F238E27FC236}">
                <a16:creationId xmlns:a16="http://schemas.microsoft.com/office/drawing/2014/main" id="{16F850EC-C461-4487-8DD1-C561944E85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350" y="396834"/>
            <a:ext cx="2915869" cy="1022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Image result for ARM  logo">
            <a:extLst>
              <a:ext uri="{FF2B5EF4-FFF2-40B4-BE49-F238E27FC236}">
                <a16:creationId xmlns:a16="http://schemas.microsoft.com/office/drawing/2014/main" id="{EE9D70A9-CA3E-46F4-AB41-AAEB463647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9103" y="3477879"/>
            <a:ext cx="2075905" cy="1556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8" descr="Image result for hp logo">
            <a:extLst>
              <a:ext uri="{FF2B5EF4-FFF2-40B4-BE49-F238E27FC236}">
                <a16:creationId xmlns:a16="http://schemas.microsoft.com/office/drawing/2014/main" id="{71708A47-6BBE-4322-9264-EAA2A6E5F6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367" y="2706214"/>
            <a:ext cx="1904852" cy="1428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4" name="Picture 2" descr="Image result for Atmel logo">
            <a:extLst>
              <a:ext uri="{FF2B5EF4-FFF2-40B4-BE49-F238E27FC236}">
                <a16:creationId xmlns:a16="http://schemas.microsoft.com/office/drawing/2014/main" id="{D4EEAA40-80A5-4A70-9362-B4D68D89DC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350" y="2046471"/>
            <a:ext cx="4580506" cy="1431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Image result for robert bosch logo">
            <a:extLst>
              <a:ext uri="{FF2B5EF4-FFF2-40B4-BE49-F238E27FC236}">
                <a16:creationId xmlns:a16="http://schemas.microsoft.com/office/drawing/2014/main" id="{26740246-314C-4F3C-A844-4FB6E4CEDD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9348" y="5563494"/>
            <a:ext cx="3369861" cy="1151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1F90742-8F36-4671-BA37-F3E5FDD7F1E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661048" y="4134854"/>
            <a:ext cx="2726443" cy="881773"/>
          </a:xfrm>
          <a:prstGeom prst="rect">
            <a:avLst/>
          </a:prstGeom>
        </p:spPr>
      </p:pic>
      <p:pic>
        <p:nvPicPr>
          <p:cNvPr id="13318" name="Picture 6" descr="Image result for Samsung logo">
            <a:extLst>
              <a:ext uri="{FF2B5EF4-FFF2-40B4-BE49-F238E27FC236}">
                <a16:creationId xmlns:a16="http://schemas.microsoft.com/office/drawing/2014/main" id="{F6C44D72-E82F-4DD2-BCA0-958696FAE1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3828" y="1803650"/>
            <a:ext cx="4165171" cy="1382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7EF057-C0A9-411E-AC6C-F0F5B0156BFD}" type="slidenum">
              <a:rPr kumimoji="0" lang="en-I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949372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TM02900769[[fn=Retrospect]]</Template>
  <TotalTime>64</TotalTime>
  <Words>312</Words>
  <Application>Microsoft Office PowerPoint</Application>
  <PresentationFormat>Widescreen</PresentationFormat>
  <Paragraphs>49</Paragraphs>
  <Slides>28</Slides>
  <Notes>0</Notes>
  <HiddenSlides>2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4" baseType="lpstr">
      <vt:lpstr>Arial</vt:lpstr>
      <vt:lpstr>Calibri</vt:lpstr>
      <vt:lpstr>Calibri Light</vt:lpstr>
      <vt:lpstr>Times New Roman</vt:lpstr>
      <vt:lpstr>Wingdings</vt:lpstr>
      <vt:lpstr>Office Theme</vt:lpstr>
      <vt:lpstr>Vidyavardhini’s College of Engineering &amp; Technology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System</vt:lpstr>
      <vt:lpstr>PowerPoint Presentation</vt:lpstr>
      <vt:lpstr>PowerPoint Presentation</vt:lpstr>
      <vt:lpstr>Embedded System </vt:lpstr>
      <vt:lpstr>Embedded systems Classification</vt:lpstr>
      <vt:lpstr>PowerPoint Presentation</vt:lpstr>
      <vt:lpstr>PowerPoint Presentation</vt:lpstr>
      <vt:lpstr>PowerPoint Presentation</vt:lpstr>
      <vt:lpstr>PowerPoint Presentation</vt:lpstr>
      <vt:lpstr>Real Time Operating System  </vt:lpstr>
      <vt:lpstr>Top Recruiters in Embedded System Domain 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Vidyavardhini’s College of Engineering &amp; Technology </dc:title>
  <dc:creator>Kanchan Sarmalkar</dc:creator>
  <cp:lastModifiedBy>Kanchan Sarmalkar</cp:lastModifiedBy>
  <cp:revision>8</cp:revision>
  <dcterms:created xsi:type="dcterms:W3CDTF">2020-08-11T16:28:51Z</dcterms:created>
  <dcterms:modified xsi:type="dcterms:W3CDTF">2021-07-11T17:15:09Z</dcterms:modified>
</cp:coreProperties>
</file>